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Open Sans Condensed Bold" panose="020B0604020202020204" charset="0"/>
      <p:regular r:id="rId9"/>
    </p:embeddedFont>
    <p:embeddedFont>
      <p:font typeface="Open Sans Medium" panose="020B0604020202020204" charset="0"/>
      <p:regular r:id="rId10"/>
    </p:embeddedFont>
    <p:embeddedFont>
      <p:font typeface="Calibri" panose="020F0502020204030204" pitchFamily="34" charset="0"/>
      <p:regular r:id="rId11"/>
      <p:bold r:id="rId12"/>
      <p:italic r:id="rId13"/>
      <p:boldItalic r:id="rId14"/>
    </p:embeddedFont>
    <p:embeddedFont>
      <p:font typeface="Open Sans Bold" panose="020B0604020202020204" charset="0"/>
      <p:regular r:id="rId15"/>
    </p:embeddedFont>
    <p:embeddedFont>
      <p:font typeface="Open Sans Semi-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2B7F"/>
    <a:srgbClr val="F9C3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0.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2.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1235494" y="6712126"/>
            <a:ext cx="4576012" cy="0"/>
          </a:xfrm>
          <a:prstGeom prst="line">
            <a:avLst/>
          </a:prstGeom>
          <a:ln w="95250" cap="rnd">
            <a:solidFill>
              <a:srgbClr val="5E2B7F"/>
            </a:solidFill>
            <a:prstDash val="solid"/>
            <a:headEnd type="none" w="sm" len="sm"/>
            <a:tailEnd type="none" w="sm" len="sm"/>
          </a:ln>
        </p:spPr>
      </p:sp>
      <p:sp>
        <p:nvSpPr>
          <p:cNvPr id="3" name="AutoShape 3"/>
          <p:cNvSpPr/>
          <p:nvPr/>
        </p:nvSpPr>
        <p:spPr>
          <a:xfrm rot="-5400000">
            <a:off x="-1235494" y="3269081"/>
            <a:ext cx="4576012" cy="0"/>
          </a:xfrm>
          <a:prstGeom prst="line">
            <a:avLst/>
          </a:prstGeom>
          <a:ln w="95250" cap="rnd">
            <a:solidFill>
              <a:srgbClr val="F9C314"/>
            </a:solidFill>
            <a:prstDash val="solid"/>
            <a:headEnd type="none" w="sm" len="sm"/>
            <a:tailEnd type="none" w="sm" len="sm"/>
          </a:ln>
        </p:spPr>
      </p:sp>
      <p:grpSp>
        <p:nvGrpSpPr>
          <p:cNvPr id="4" name="Group 4"/>
          <p:cNvGrpSpPr/>
          <p:nvPr/>
        </p:nvGrpSpPr>
        <p:grpSpPr>
          <a:xfrm>
            <a:off x="9872106" y="0"/>
            <a:ext cx="8415894" cy="10287000"/>
            <a:chOff x="0" y="0"/>
            <a:chExt cx="2216532" cy="2709333"/>
          </a:xfrm>
        </p:grpSpPr>
        <p:sp>
          <p:nvSpPr>
            <p:cNvPr id="5" name="Freeform 5"/>
            <p:cNvSpPr/>
            <p:nvPr/>
          </p:nvSpPr>
          <p:spPr>
            <a:xfrm>
              <a:off x="0" y="0"/>
              <a:ext cx="2216532" cy="2709333"/>
            </a:xfrm>
            <a:custGeom>
              <a:avLst/>
              <a:gdLst/>
              <a:ahLst/>
              <a:cxnLst/>
              <a:rect l="l" t="t" r="r" b="b"/>
              <a:pathLst>
                <a:path w="2216532" h="2709333">
                  <a:moveTo>
                    <a:pt x="0" y="0"/>
                  </a:moveTo>
                  <a:lnTo>
                    <a:pt x="2216532" y="0"/>
                  </a:lnTo>
                  <a:lnTo>
                    <a:pt x="2216532" y="2709333"/>
                  </a:lnTo>
                  <a:lnTo>
                    <a:pt x="0" y="2709333"/>
                  </a:lnTo>
                  <a:close/>
                </a:path>
              </a:pathLst>
            </a:custGeom>
            <a:solidFill>
              <a:srgbClr val="FDFDE0"/>
            </a:solidFill>
            <a:ln w="38100" cap="sq">
              <a:solidFill>
                <a:srgbClr val="F9C314"/>
              </a:solidFill>
              <a:prstDash val="solid"/>
              <a:miter/>
            </a:ln>
          </p:spPr>
        </p:sp>
        <p:sp>
          <p:nvSpPr>
            <p:cNvPr id="6" name="TextBox 6"/>
            <p:cNvSpPr txBox="1"/>
            <p:nvPr/>
          </p:nvSpPr>
          <p:spPr>
            <a:xfrm>
              <a:off x="0" y="-28575"/>
              <a:ext cx="2216532" cy="2737908"/>
            </a:xfrm>
            <a:prstGeom prst="rect">
              <a:avLst/>
            </a:prstGeom>
          </p:spPr>
          <p:txBody>
            <a:bodyPr lIns="50800" tIns="50800" rIns="50800" bIns="50800" rtlCol="0" anchor="ctr"/>
            <a:lstStyle/>
            <a:p>
              <a:pPr algn="ctr">
                <a:lnSpc>
                  <a:spcPts val="2520"/>
                </a:lnSpc>
              </a:pPr>
              <a:endParaRPr/>
            </a:p>
          </p:txBody>
        </p:sp>
      </p:grpSp>
      <p:grpSp>
        <p:nvGrpSpPr>
          <p:cNvPr id="7" name="Group 7"/>
          <p:cNvGrpSpPr/>
          <p:nvPr/>
        </p:nvGrpSpPr>
        <p:grpSpPr>
          <a:xfrm>
            <a:off x="0" y="9675834"/>
            <a:ext cx="18288000" cy="611166"/>
            <a:chOff x="0" y="0"/>
            <a:chExt cx="6671512" cy="222955"/>
          </a:xfrm>
        </p:grpSpPr>
        <p:sp>
          <p:nvSpPr>
            <p:cNvPr id="8" name="Freeform 8"/>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F9C314">
                <a:alpha val="51765"/>
              </a:srgbClr>
            </a:solidFill>
          </p:spPr>
        </p:sp>
      </p:grpSp>
      <p:grpSp>
        <p:nvGrpSpPr>
          <p:cNvPr id="9" name="Group 9"/>
          <p:cNvGrpSpPr/>
          <p:nvPr/>
        </p:nvGrpSpPr>
        <p:grpSpPr>
          <a:xfrm>
            <a:off x="0" y="9675834"/>
            <a:ext cx="9872106" cy="611166"/>
            <a:chOff x="0" y="0"/>
            <a:chExt cx="3601371" cy="222955"/>
          </a:xfrm>
        </p:grpSpPr>
        <p:sp>
          <p:nvSpPr>
            <p:cNvPr id="10" name="Freeform 10"/>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F9C314">
                <a:alpha val="51765"/>
              </a:srgbClr>
            </a:solidFill>
          </p:spPr>
        </p:sp>
      </p:grpSp>
      <p:sp>
        <p:nvSpPr>
          <p:cNvPr id="11" name="Freeform 11"/>
          <p:cNvSpPr/>
          <p:nvPr/>
        </p:nvSpPr>
        <p:spPr>
          <a:xfrm>
            <a:off x="1659111" y="1329399"/>
            <a:ext cx="7713668" cy="1452083"/>
          </a:xfrm>
          <a:custGeom>
            <a:avLst/>
            <a:gdLst/>
            <a:ahLst/>
            <a:cxnLst/>
            <a:rect l="l" t="t" r="r" b="b"/>
            <a:pathLst>
              <a:path w="7713668" h="1452083">
                <a:moveTo>
                  <a:pt x="0" y="0"/>
                </a:moveTo>
                <a:lnTo>
                  <a:pt x="7713668" y="0"/>
                </a:lnTo>
                <a:lnTo>
                  <a:pt x="7713668" y="1452083"/>
                </a:lnTo>
                <a:lnTo>
                  <a:pt x="0" y="1452083"/>
                </a:lnTo>
                <a:lnTo>
                  <a:pt x="0" y="0"/>
                </a:lnTo>
                <a:close/>
              </a:path>
            </a:pathLst>
          </a:custGeom>
          <a:blipFill>
            <a:blip r:embed="rId2"/>
            <a:stretch>
              <a:fillRect/>
            </a:stretch>
          </a:blipFill>
        </p:spPr>
      </p:sp>
      <p:sp>
        <p:nvSpPr>
          <p:cNvPr id="12" name="TextBox 12"/>
          <p:cNvSpPr txBox="1"/>
          <p:nvPr/>
        </p:nvSpPr>
        <p:spPr>
          <a:xfrm>
            <a:off x="1570529" y="5403544"/>
            <a:ext cx="7773315" cy="516636"/>
          </a:xfrm>
          <a:prstGeom prst="rect">
            <a:avLst/>
          </a:prstGeom>
        </p:spPr>
        <p:txBody>
          <a:bodyPr lIns="0" tIns="0" rIns="0" bIns="0" rtlCol="0" anchor="t">
            <a:spAutoFit/>
          </a:bodyPr>
          <a:lstStyle/>
          <a:p>
            <a:pPr algn="l">
              <a:lnSpc>
                <a:spcPts val="3822"/>
              </a:lnSpc>
            </a:pPr>
            <a:r>
              <a:rPr lang="en-US" sz="4200" b="1" dirty="0">
                <a:solidFill>
                  <a:srgbClr val="545454"/>
                </a:solidFill>
                <a:latin typeface="Open Sans Bold"/>
                <a:ea typeface="Open Sans Bold"/>
                <a:cs typeface="Open Sans Bold"/>
                <a:sym typeface="Open Sans Bold"/>
              </a:rPr>
              <a:t>Team </a:t>
            </a:r>
            <a:r>
              <a:rPr lang="en-US" sz="4200" b="1" dirty="0" smtClean="0">
                <a:solidFill>
                  <a:srgbClr val="545454"/>
                </a:solidFill>
                <a:latin typeface="Open Sans Bold"/>
                <a:ea typeface="Open Sans Bold"/>
                <a:cs typeface="Open Sans Bold"/>
                <a:sym typeface="Open Sans Bold"/>
              </a:rPr>
              <a:t>Name: </a:t>
            </a:r>
            <a:r>
              <a:rPr lang="en-US" sz="4200" b="1" dirty="0" err="1" smtClean="0">
                <a:solidFill>
                  <a:srgbClr val="545454"/>
                </a:solidFill>
                <a:latin typeface="Open Sans Bold"/>
                <a:ea typeface="Open Sans Bold"/>
                <a:cs typeface="Open Sans Bold"/>
                <a:sym typeface="Open Sans Bold"/>
              </a:rPr>
              <a:t>Sama</a:t>
            </a:r>
            <a:r>
              <a:rPr lang="en-US" sz="4200" b="1" dirty="0" smtClean="0">
                <a:solidFill>
                  <a:srgbClr val="545454"/>
                </a:solidFill>
                <a:latin typeface="Open Sans Bold"/>
                <a:ea typeface="Open Sans Bold"/>
                <a:cs typeface="Open Sans Bold"/>
                <a:sym typeface="Open Sans Bold"/>
              </a:rPr>
              <a:t> </a:t>
            </a:r>
            <a:r>
              <a:rPr lang="en-US" sz="4200" b="1" dirty="0" err="1" smtClean="0">
                <a:solidFill>
                  <a:srgbClr val="545454"/>
                </a:solidFill>
                <a:latin typeface="Open Sans Bold"/>
                <a:ea typeface="Open Sans Bold"/>
                <a:cs typeface="Open Sans Bold"/>
                <a:sym typeface="Open Sans Bold"/>
              </a:rPr>
              <a:t>Taha</a:t>
            </a:r>
            <a:endParaRPr lang="en-US" sz="4200" b="1" dirty="0">
              <a:solidFill>
                <a:srgbClr val="545454"/>
              </a:solidFill>
              <a:latin typeface="Open Sans Bold"/>
              <a:ea typeface="Open Sans Bold"/>
              <a:cs typeface="Open Sans Bold"/>
              <a:sym typeface="Open Sans Bold"/>
            </a:endParaRPr>
          </a:p>
        </p:txBody>
      </p:sp>
      <p:sp>
        <p:nvSpPr>
          <p:cNvPr id="13" name="TextBox 13"/>
          <p:cNvSpPr txBox="1"/>
          <p:nvPr/>
        </p:nvSpPr>
        <p:spPr>
          <a:xfrm>
            <a:off x="1570529" y="4022309"/>
            <a:ext cx="7773315" cy="516636"/>
          </a:xfrm>
          <a:prstGeom prst="rect">
            <a:avLst/>
          </a:prstGeom>
        </p:spPr>
        <p:txBody>
          <a:bodyPr lIns="0" tIns="0" rIns="0" bIns="0" rtlCol="0" anchor="t">
            <a:spAutoFit/>
          </a:bodyPr>
          <a:lstStyle/>
          <a:p>
            <a:pPr algn="l">
              <a:lnSpc>
                <a:spcPts val="3822"/>
              </a:lnSpc>
            </a:pPr>
            <a:r>
              <a:rPr lang="en-US" sz="4200" b="1" dirty="0">
                <a:solidFill>
                  <a:srgbClr val="545454"/>
                </a:solidFill>
                <a:latin typeface="Open Sans Bold"/>
                <a:ea typeface="Open Sans Bold"/>
                <a:cs typeface="Open Sans Bold"/>
                <a:sym typeface="Open Sans Bold"/>
              </a:rPr>
              <a:t>Project Name</a:t>
            </a:r>
            <a:r>
              <a:rPr lang="en-US" sz="4200" b="1" dirty="0" smtClean="0">
                <a:solidFill>
                  <a:srgbClr val="545454"/>
                </a:solidFill>
                <a:latin typeface="Open Sans Bold"/>
                <a:ea typeface="Open Sans Bold"/>
                <a:cs typeface="Open Sans Bold"/>
                <a:sym typeface="Open Sans Bold"/>
              </a:rPr>
              <a:t>: </a:t>
            </a:r>
            <a:r>
              <a:rPr lang="en-US" sz="4200" b="1" dirty="0" err="1" smtClean="0">
                <a:solidFill>
                  <a:srgbClr val="545454"/>
                </a:solidFill>
                <a:latin typeface="Open Sans Bold"/>
                <a:ea typeface="Open Sans Bold"/>
                <a:cs typeface="Open Sans Bold"/>
                <a:sym typeface="Open Sans Bold"/>
              </a:rPr>
              <a:t>Ecopurify</a:t>
            </a:r>
            <a:endParaRPr lang="en-US" sz="4200" b="1" dirty="0">
              <a:solidFill>
                <a:srgbClr val="545454"/>
              </a:solidFill>
              <a:latin typeface="Open Sans Bold"/>
              <a:ea typeface="Open Sans Bold"/>
              <a:cs typeface="Open Sans Bold"/>
              <a:sym typeface="Open Sans Bold"/>
            </a:endParaRPr>
          </a:p>
        </p:txBody>
      </p:sp>
      <p:sp>
        <p:nvSpPr>
          <p:cNvPr id="14" name="TextBox 14"/>
          <p:cNvSpPr txBox="1"/>
          <p:nvPr/>
        </p:nvSpPr>
        <p:spPr>
          <a:xfrm>
            <a:off x="1599464" y="6786955"/>
            <a:ext cx="7773315" cy="516636"/>
          </a:xfrm>
          <a:prstGeom prst="rect">
            <a:avLst/>
          </a:prstGeom>
        </p:spPr>
        <p:txBody>
          <a:bodyPr lIns="0" tIns="0" rIns="0" bIns="0" rtlCol="0" anchor="t">
            <a:spAutoFit/>
          </a:bodyPr>
          <a:lstStyle/>
          <a:p>
            <a:pPr algn="l">
              <a:lnSpc>
                <a:spcPts val="3822"/>
              </a:lnSpc>
            </a:pPr>
            <a:r>
              <a:rPr lang="en-US" sz="4200" b="1" dirty="0">
                <a:solidFill>
                  <a:srgbClr val="545454"/>
                </a:solidFill>
                <a:latin typeface="Open Sans Bold"/>
                <a:ea typeface="Open Sans Bold"/>
                <a:cs typeface="Open Sans Bold"/>
                <a:sym typeface="Open Sans Bold"/>
              </a:rPr>
              <a:t>Group</a:t>
            </a:r>
            <a:r>
              <a:rPr lang="en-US" sz="4200" b="1" dirty="0" smtClean="0">
                <a:solidFill>
                  <a:srgbClr val="545454"/>
                </a:solidFill>
                <a:latin typeface="Open Sans Bold"/>
                <a:ea typeface="Open Sans Bold"/>
                <a:cs typeface="Open Sans Bold"/>
                <a:sym typeface="Open Sans Bold"/>
              </a:rPr>
              <a:t>: Seniors</a:t>
            </a:r>
            <a:endParaRPr lang="en-US" sz="4200" b="1" dirty="0">
              <a:solidFill>
                <a:srgbClr val="545454"/>
              </a:solidFill>
              <a:latin typeface="Open Sans Bold"/>
              <a:ea typeface="Open Sans Bold"/>
              <a:cs typeface="Open Sans Bold"/>
              <a:sym typeface="Open Sans Bold"/>
            </a:endParaRPr>
          </a:p>
        </p:txBody>
      </p:sp>
      <p:sp>
        <p:nvSpPr>
          <p:cNvPr id="15" name="TextBox 15"/>
          <p:cNvSpPr txBox="1"/>
          <p:nvPr/>
        </p:nvSpPr>
        <p:spPr>
          <a:xfrm>
            <a:off x="11566058" y="3860384"/>
            <a:ext cx="5027990" cy="935577"/>
          </a:xfrm>
          <a:prstGeom prst="rect">
            <a:avLst/>
          </a:prstGeom>
        </p:spPr>
        <p:txBody>
          <a:bodyPr lIns="0" tIns="0" rIns="0" bIns="0" rtlCol="0" anchor="t">
            <a:spAutoFit/>
          </a:bodyPr>
          <a:lstStyle/>
          <a:p>
            <a:pPr algn="ctr">
              <a:lnSpc>
                <a:spcPts val="7840"/>
              </a:lnSpc>
            </a:pPr>
            <a:endParaRPr lang="en-US" sz="5600" b="1" dirty="0">
              <a:solidFill>
                <a:srgbClr val="545454">
                  <a:alpha val="69804"/>
                </a:srgbClr>
              </a:solidFill>
              <a:latin typeface="Open Sans Bold"/>
              <a:ea typeface="Open Sans Bold"/>
              <a:cs typeface="Open Sans Bold"/>
              <a:sym typeface="Open Sans Bold"/>
            </a:endParaRPr>
          </a:p>
        </p:txBody>
      </p:sp>
      <p:sp>
        <p:nvSpPr>
          <p:cNvPr id="16" name="TextBox 16"/>
          <p:cNvSpPr txBox="1"/>
          <p:nvPr/>
        </p:nvSpPr>
        <p:spPr>
          <a:xfrm>
            <a:off x="1599464" y="7981833"/>
            <a:ext cx="7773315" cy="991875"/>
          </a:xfrm>
          <a:prstGeom prst="rect">
            <a:avLst/>
          </a:prstGeom>
        </p:spPr>
        <p:txBody>
          <a:bodyPr lIns="0" tIns="0" rIns="0" bIns="0" rtlCol="0" anchor="t">
            <a:spAutoFit/>
          </a:bodyPr>
          <a:lstStyle/>
          <a:p>
            <a:pPr algn="l">
              <a:lnSpc>
                <a:spcPts val="3822"/>
              </a:lnSpc>
            </a:pPr>
            <a:r>
              <a:rPr lang="en-US" sz="4200" b="1" dirty="0">
                <a:solidFill>
                  <a:srgbClr val="545454"/>
                </a:solidFill>
                <a:latin typeface="Open Sans Bold"/>
                <a:ea typeface="Open Sans Bold"/>
                <a:cs typeface="Open Sans Bold"/>
                <a:sym typeface="Open Sans Bold"/>
              </a:rPr>
              <a:t>Theme</a:t>
            </a:r>
            <a:r>
              <a:rPr lang="en-US" sz="4200" b="1" dirty="0" smtClean="0">
                <a:solidFill>
                  <a:srgbClr val="545454"/>
                </a:solidFill>
                <a:latin typeface="Open Sans Bold"/>
                <a:ea typeface="Open Sans Bold"/>
                <a:cs typeface="Open Sans Bold"/>
                <a:sym typeface="Open Sans Bold"/>
              </a:rPr>
              <a:t>: Life below water and   </a:t>
            </a:r>
          </a:p>
          <a:p>
            <a:pPr algn="l">
              <a:lnSpc>
                <a:spcPts val="3822"/>
              </a:lnSpc>
            </a:pPr>
            <a:r>
              <a:rPr lang="en-US" sz="4200" b="1" dirty="0">
                <a:solidFill>
                  <a:srgbClr val="545454"/>
                </a:solidFill>
                <a:latin typeface="Open Sans Bold"/>
                <a:ea typeface="Open Sans Bold"/>
                <a:cs typeface="Open Sans Bold"/>
                <a:sym typeface="Open Sans Bold"/>
              </a:rPr>
              <a:t> </a:t>
            </a:r>
            <a:r>
              <a:rPr lang="en-US" sz="4200" b="1" dirty="0" smtClean="0">
                <a:solidFill>
                  <a:srgbClr val="545454"/>
                </a:solidFill>
                <a:latin typeface="Open Sans Bold"/>
                <a:ea typeface="Open Sans Bold"/>
                <a:cs typeface="Open Sans Bold"/>
                <a:sym typeface="Open Sans Bold"/>
              </a:rPr>
              <a:t>             life on land   </a:t>
            </a:r>
            <a:endParaRPr lang="en-US" sz="4200" b="1" dirty="0">
              <a:solidFill>
                <a:srgbClr val="545454"/>
              </a:solidFill>
              <a:latin typeface="Open Sans Bold"/>
              <a:ea typeface="Open Sans Bold"/>
              <a:cs typeface="Open Sans Bold"/>
              <a:sym typeface="Open Sans Bold"/>
            </a:endParaRPr>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7458" r="8833"/>
          <a:stretch/>
        </p:blipFill>
        <p:spPr>
          <a:xfrm>
            <a:off x="9861860" y="0"/>
            <a:ext cx="8426140" cy="10287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7242" y="-49885"/>
            <a:ext cx="885763" cy="1078585"/>
            <a:chOff x="0" y="0"/>
            <a:chExt cx="2771140" cy="3374390"/>
          </a:xfrm>
        </p:grpSpPr>
        <p:sp>
          <p:nvSpPr>
            <p:cNvPr id="3" name="Freeform 3"/>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F9C314"/>
            </a:solidFill>
          </p:spPr>
        </p:sp>
      </p:grpSp>
      <p:grpSp>
        <p:nvGrpSpPr>
          <p:cNvPr id="4" name="Group 4"/>
          <p:cNvGrpSpPr/>
          <p:nvPr/>
        </p:nvGrpSpPr>
        <p:grpSpPr>
          <a:xfrm>
            <a:off x="0" y="9675834"/>
            <a:ext cx="18288000" cy="611166"/>
            <a:chOff x="0" y="0"/>
            <a:chExt cx="6671512" cy="222955"/>
          </a:xfrm>
        </p:grpSpPr>
        <p:sp>
          <p:nvSpPr>
            <p:cNvPr id="5" name="Freeform 5"/>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5E2B7F">
                <a:alpha val="80000"/>
              </a:srgbClr>
            </a:solidFill>
          </p:spPr>
        </p:sp>
      </p:grpSp>
      <p:grpSp>
        <p:nvGrpSpPr>
          <p:cNvPr id="6" name="Group 6"/>
          <p:cNvGrpSpPr/>
          <p:nvPr/>
        </p:nvGrpSpPr>
        <p:grpSpPr>
          <a:xfrm>
            <a:off x="0" y="9675834"/>
            <a:ext cx="9872106" cy="611166"/>
            <a:chOff x="0" y="0"/>
            <a:chExt cx="3601371" cy="222955"/>
          </a:xfrm>
        </p:grpSpPr>
        <p:sp>
          <p:nvSpPr>
            <p:cNvPr id="7" name="Freeform 7"/>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E2B7F"/>
            </a:solidFill>
          </p:spPr>
        </p:sp>
      </p:grpSp>
      <p:sp>
        <p:nvSpPr>
          <p:cNvPr id="8" name="Freeform 8"/>
          <p:cNvSpPr/>
          <p:nvPr/>
        </p:nvSpPr>
        <p:spPr>
          <a:xfrm>
            <a:off x="9977463" y="1480575"/>
            <a:ext cx="7583792" cy="5513841"/>
          </a:xfrm>
          <a:custGeom>
            <a:avLst/>
            <a:gdLst/>
            <a:ahLst/>
            <a:cxnLst/>
            <a:rect l="l" t="t" r="r" b="b"/>
            <a:pathLst>
              <a:path w="7583792" h="5513841">
                <a:moveTo>
                  <a:pt x="0" y="0"/>
                </a:moveTo>
                <a:lnTo>
                  <a:pt x="7583791" y="0"/>
                </a:lnTo>
                <a:lnTo>
                  <a:pt x="7583791" y="5513841"/>
                </a:lnTo>
                <a:lnTo>
                  <a:pt x="0" y="551384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Freeform 9"/>
          <p:cNvSpPr/>
          <p:nvPr/>
        </p:nvSpPr>
        <p:spPr>
          <a:xfrm>
            <a:off x="9977463" y="2942916"/>
            <a:ext cx="7311736" cy="5084703"/>
          </a:xfrm>
          <a:custGeom>
            <a:avLst/>
            <a:gdLst/>
            <a:ahLst/>
            <a:cxnLst/>
            <a:rect l="l" t="t" r="r" b="b"/>
            <a:pathLst>
              <a:path w="7311736" h="5084703">
                <a:moveTo>
                  <a:pt x="0" y="0"/>
                </a:moveTo>
                <a:lnTo>
                  <a:pt x="7311736" y="0"/>
                </a:lnTo>
                <a:lnTo>
                  <a:pt x="7311736" y="5084703"/>
                </a:lnTo>
                <a:lnTo>
                  <a:pt x="0" y="5084703"/>
                </a:lnTo>
                <a:lnTo>
                  <a:pt x="0" y="0"/>
                </a:lnTo>
                <a:close/>
              </a:path>
            </a:pathLst>
          </a:custGeom>
          <a:blipFill>
            <a:blip r:embed="rId4"/>
            <a:stretch>
              <a:fillRect/>
            </a:stretch>
          </a:blipFill>
        </p:spPr>
      </p:sp>
      <p:sp>
        <p:nvSpPr>
          <p:cNvPr id="10" name="Freeform 10"/>
          <p:cNvSpPr/>
          <p:nvPr/>
        </p:nvSpPr>
        <p:spPr>
          <a:xfrm>
            <a:off x="13664298" y="9475012"/>
            <a:ext cx="3884460" cy="476208"/>
          </a:xfrm>
          <a:custGeom>
            <a:avLst/>
            <a:gdLst/>
            <a:ahLst/>
            <a:cxnLst/>
            <a:rect l="l" t="t" r="r" b="b"/>
            <a:pathLst>
              <a:path w="3884460" h="476208">
                <a:moveTo>
                  <a:pt x="0" y="0"/>
                </a:moveTo>
                <a:lnTo>
                  <a:pt x="3884460" y="0"/>
                </a:lnTo>
                <a:lnTo>
                  <a:pt x="3884460" y="476208"/>
                </a:lnTo>
                <a:lnTo>
                  <a:pt x="0" y="476208"/>
                </a:lnTo>
                <a:lnTo>
                  <a:pt x="0" y="0"/>
                </a:lnTo>
                <a:close/>
              </a:path>
            </a:pathLst>
          </a:custGeom>
          <a:blipFill>
            <a:blip r:embed="rId5"/>
            <a:stretch>
              <a:fillRect b="-53555"/>
            </a:stretch>
          </a:blipFill>
        </p:spPr>
      </p:sp>
      <p:sp>
        <p:nvSpPr>
          <p:cNvPr id="11" name="TextBox 11"/>
          <p:cNvSpPr txBox="1"/>
          <p:nvPr/>
        </p:nvSpPr>
        <p:spPr>
          <a:xfrm>
            <a:off x="1677242" y="2631938"/>
            <a:ext cx="6785021" cy="1226820"/>
          </a:xfrm>
          <a:prstGeom prst="rect">
            <a:avLst/>
          </a:prstGeom>
        </p:spPr>
        <p:txBody>
          <a:bodyPr lIns="0" tIns="0" rIns="0" bIns="0" rtlCol="0" anchor="t">
            <a:spAutoFit/>
          </a:bodyPr>
          <a:lstStyle/>
          <a:p>
            <a:pPr algn="l">
              <a:lnSpc>
                <a:spcPts val="10080"/>
              </a:lnSpc>
            </a:pPr>
            <a:r>
              <a:rPr lang="en-US" sz="7200" b="1" dirty="0">
                <a:solidFill>
                  <a:srgbClr val="F9C314"/>
                </a:solidFill>
                <a:latin typeface="Open Sans Bold"/>
                <a:ea typeface="Open Sans Bold"/>
                <a:cs typeface="Open Sans Bold"/>
                <a:sym typeface="Open Sans Bold"/>
              </a:rPr>
              <a:t>Team Member</a:t>
            </a:r>
          </a:p>
        </p:txBody>
      </p:sp>
      <p:sp>
        <p:nvSpPr>
          <p:cNvPr id="12" name="TextBox 12"/>
          <p:cNvSpPr txBox="1"/>
          <p:nvPr/>
        </p:nvSpPr>
        <p:spPr>
          <a:xfrm>
            <a:off x="1677242" y="2178555"/>
            <a:ext cx="4863450" cy="464820"/>
          </a:xfrm>
          <a:prstGeom prst="rect">
            <a:avLst/>
          </a:prstGeom>
        </p:spPr>
        <p:txBody>
          <a:bodyPr lIns="0" tIns="0" rIns="0" bIns="0" rtlCol="0" anchor="t">
            <a:spAutoFit/>
          </a:bodyPr>
          <a:lstStyle/>
          <a:p>
            <a:pPr algn="l">
              <a:lnSpc>
                <a:spcPts val="3779"/>
              </a:lnSpc>
            </a:pPr>
            <a:r>
              <a:rPr lang="en-US" sz="2700" b="1">
                <a:solidFill>
                  <a:srgbClr val="545454"/>
                </a:solidFill>
                <a:latin typeface="Open Sans Semi-Bold"/>
                <a:ea typeface="Open Sans Semi-Bold"/>
                <a:cs typeface="Open Sans Semi-Bold"/>
                <a:sym typeface="Open Sans Semi-Bold"/>
              </a:rPr>
              <a:t>Codeavour 6.0 International</a:t>
            </a:r>
          </a:p>
        </p:txBody>
      </p:sp>
      <p:sp>
        <p:nvSpPr>
          <p:cNvPr id="13" name="TextBox 13"/>
          <p:cNvSpPr txBox="1"/>
          <p:nvPr/>
        </p:nvSpPr>
        <p:spPr>
          <a:xfrm>
            <a:off x="1677242" y="4715997"/>
            <a:ext cx="7070771" cy="872034"/>
          </a:xfrm>
          <a:prstGeom prst="rect">
            <a:avLst/>
          </a:prstGeom>
        </p:spPr>
        <p:txBody>
          <a:bodyPr lIns="0" tIns="0" rIns="0" bIns="0" rtlCol="0" anchor="t">
            <a:spAutoFit/>
          </a:bodyPr>
          <a:lstStyle/>
          <a:p>
            <a:pPr algn="l">
              <a:lnSpc>
                <a:spcPts val="3359"/>
              </a:lnSpc>
            </a:pPr>
            <a:r>
              <a:rPr lang="en-US" sz="2399" b="1" dirty="0">
                <a:solidFill>
                  <a:srgbClr val="545454"/>
                </a:solidFill>
                <a:latin typeface="Open Sans Semi-Bold"/>
                <a:ea typeface="Open Sans Semi-Bold"/>
                <a:cs typeface="Open Sans Semi-Bold"/>
                <a:sym typeface="Open Sans Semi-Bold"/>
              </a:rPr>
              <a:t>• </a:t>
            </a:r>
            <a:r>
              <a:rPr lang="en-US" sz="2399" b="1" dirty="0" err="1" smtClean="0">
                <a:solidFill>
                  <a:srgbClr val="545454"/>
                </a:solidFill>
                <a:latin typeface="Open Sans Semi-Bold"/>
                <a:ea typeface="Open Sans Semi-Bold"/>
                <a:cs typeface="Open Sans Semi-Bold"/>
                <a:sym typeface="Open Sans Semi-Bold"/>
              </a:rPr>
              <a:t>Sama</a:t>
            </a:r>
            <a:r>
              <a:rPr lang="en-US" sz="2399" b="1" dirty="0" smtClean="0">
                <a:solidFill>
                  <a:srgbClr val="545454"/>
                </a:solidFill>
                <a:latin typeface="Open Sans Semi-Bold"/>
                <a:ea typeface="Open Sans Semi-Bold"/>
                <a:cs typeface="Open Sans Semi-Bold"/>
                <a:sym typeface="Open Sans Semi-Bold"/>
              </a:rPr>
              <a:t> </a:t>
            </a:r>
            <a:r>
              <a:rPr lang="en-US" sz="2399" b="1" dirty="0" err="1" smtClean="0">
                <a:solidFill>
                  <a:srgbClr val="545454"/>
                </a:solidFill>
                <a:latin typeface="Open Sans Semi-Bold"/>
                <a:ea typeface="Open Sans Semi-Bold"/>
                <a:cs typeface="Open Sans Semi-Bold"/>
                <a:sym typeface="Open Sans Semi-Bold"/>
              </a:rPr>
              <a:t>Taha</a:t>
            </a:r>
            <a:r>
              <a:rPr lang="en-US" sz="2399" b="1" dirty="0" smtClean="0">
                <a:solidFill>
                  <a:srgbClr val="545454"/>
                </a:solidFill>
                <a:latin typeface="Open Sans Semi-Bold"/>
                <a:ea typeface="Open Sans Semi-Bold"/>
                <a:cs typeface="Open Sans Semi-Bold"/>
                <a:sym typeface="Open Sans Semi-Bold"/>
              </a:rPr>
              <a:t>, </a:t>
            </a:r>
            <a:r>
              <a:rPr lang="en-US" sz="2399" b="1" dirty="0" err="1" smtClean="0">
                <a:solidFill>
                  <a:srgbClr val="545454"/>
                </a:solidFill>
                <a:latin typeface="Open Sans Semi-Bold"/>
                <a:ea typeface="Open Sans Semi-Bold"/>
                <a:cs typeface="Open Sans Semi-Bold"/>
                <a:sym typeface="Open Sans Semi-Bold"/>
              </a:rPr>
              <a:t>ms</a:t>
            </a:r>
            <a:r>
              <a:rPr lang="en-US" sz="2399" b="1" dirty="0" smtClean="0">
                <a:solidFill>
                  <a:srgbClr val="545454"/>
                </a:solidFill>
                <a:latin typeface="Open Sans Semi-Bold"/>
                <a:ea typeface="Open Sans Semi-Bold"/>
                <a:cs typeface="Open Sans Semi-Bold"/>
                <a:sym typeface="Open Sans Semi-Bold"/>
              </a:rPr>
              <a:t> Ola </a:t>
            </a:r>
            <a:endParaRPr lang="en-US" sz="2399" b="1" dirty="0">
              <a:solidFill>
                <a:srgbClr val="545454"/>
              </a:solidFill>
              <a:latin typeface="Open Sans Semi-Bold"/>
              <a:ea typeface="Open Sans Semi-Bold"/>
              <a:cs typeface="Open Sans Semi-Bold"/>
              <a:sym typeface="Open Sans Semi-Bold"/>
            </a:endParaRPr>
          </a:p>
          <a:p>
            <a:pPr algn="l">
              <a:lnSpc>
                <a:spcPts val="3359"/>
              </a:lnSpc>
            </a:pPr>
            <a:endParaRPr lang="en-US" sz="2399" b="1" dirty="0">
              <a:solidFill>
                <a:srgbClr val="545454"/>
              </a:solidFill>
              <a:latin typeface="Open Sans Semi-Bold"/>
              <a:ea typeface="Open Sans Semi-Bold"/>
              <a:cs typeface="Open Sans Semi-Bold"/>
              <a:sym typeface="Open Sans Semi-Bold"/>
            </a:endParaRPr>
          </a:p>
        </p:txBody>
      </p:sp>
      <p:pic>
        <p:nvPicPr>
          <p:cNvPr id="14" name="Picture 13"/>
          <p:cNvPicPr>
            <a:picLocks noChangeAspect="1"/>
          </p:cNvPicPr>
          <p:nvPr/>
        </p:nvPicPr>
        <p:blipFill>
          <a:blip r:embed="rId6">
            <a:extLst>
              <a:ext uri="{BEBA8EAE-BF5A-486C-A8C5-ECC9F3942E4B}">
                <a14:imgProps xmlns:a14="http://schemas.microsoft.com/office/drawing/2010/main">
                  <a14:imgLayer r:embed="rId7">
                    <a14:imgEffect>
                      <a14:backgroundRemoval t="9885" b="99835" l="227" r="99546">
                        <a14:foregroundMark x1="22449" y1="71005" x2="227" y2="80231"/>
                        <a14:foregroundMark x1="67347" y1="72158" x2="99773" y2="84679"/>
                        <a14:foregroundMark x1="99320" y1="99835" x2="227" y2="99835"/>
                        <a14:foregroundMark x1="680" y1="80231" x2="227" y2="93904"/>
                      </a14:backgroundRemoval>
                    </a14:imgEffect>
                  </a14:imgLayer>
                </a14:imgProps>
              </a:ext>
              <a:ext uri="{28A0092B-C50C-407E-A947-70E740481C1C}">
                <a14:useLocalDpi xmlns:a14="http://schemas.microsoft.com/office/drawing/2010/main" val="0"/>
              </a:ext>
            </a:extLst>
          </a:blip>
          <a:stretch>
            <a:fillRect/>
          </a:stretch>
        </p:blipFill>
        <p:spPr>
          <a:xfrm>
            <a:off x="1229505" y="5506973"/>
            <a:ext cx="2667000" cy="36709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7242" y="-49885"/>
            <a:ext cx="885763" cy="1078585"/>
            <a:chOff x="0" y="0"/>
            <a:chExt cx="2771140" cy="3374390"/>
          </a:xfrm>
        </p:grpSpPr>
        <p:sp>
          <p:nvSpPr>
            <p:cNvPr id="3" name="Freeform 3"/>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F9C314"/>
            </a:solidFill>
          </p:spPr>
        </p:sp>
      </p:grpSp>
      <p:grpSp>
        <p:nvGrpSpPr>
          <p:cNvPr id="4" name="Group 4"/>
          <p:cNvGrpSpPr/>
          <p:nvPr/>
        </p:nvGrpSpPr>
        <p:grpSpPr>
          <a:xfrm>
            <a:off x="0" y="9675834"/>
            <a:ext cx="18288000" cy="611166"/>
            <a:chOff x="0" y="0"/>
            <a:chExt cx="6671512" cy="222955"/>
          </a:xfrm>
        </p:grpSpPr>
        <p:sp>
          <p:nvSpPr>
            <p:cNvPr id="5" name="Freeform 5"/>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5E2B7F">
                <a:alpha val="80000"/>
              </a:srgbClr>
            </a:solidFill>
          </p:spPr>
        </p:sp>
      </p:grpSp>
      <p:grpSp>
        <p:nvGrpSpPr>
          <p:cNvPr id="6" name="Group 6"/>
          <p:cNvGrpSpPr/>
          <p:nvPr/>
        </p:nvGrpSpPr>
        <p:grpSpPr>
          <a:xfrm>
            <a:off x="0" y="9675834"/>
            <a:ext cx="9872106" cy="611166"/>
            <a:chOff x="0" y="0"/>
            <a:chExt cx="3601371" cy="222955"/>
          </a:xfrm>
        </p:grpSpPr>
        <p:sp>
          <p:nvSpPr>
            <p:cNvPr id="7" name="Freeform 7"/>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E2B7F"/>
            </a:solidFill>
          </p:spPr>
        </p:sp>
      </p:grpSp>
      <p:grpSp>
        <p:nvGrpSpPr>
          <p:cNvPr id="8" name="Group 8"/>
          <p:cNvGrpSpPr/>
          <p:nvPr/>
        </p:nvGrpSpPr>
        <p:grpSpPr>
          <a:xfrm>
            <a:off x="9872106" y="0"/>
            <a:ext cx="8415894" cy="5143500"/>
            <a:chOff x="0" y="0"/>
            <a:chExt cx="2216532" cy="1354667"/>
          </a:xfrm>
        </p:grpSpPr>
        <p:sp>
          <p:nvSpPr>
            <p:cNvPr id="9" name="Freeform 9"/>
            <p:cNvSpPr/>
            <p:nvPr/>
          </p:nvSpPr>
          <p:spPr>
            <a:xfrm>
              <a:off x="0" y="0"/>
              <a:ext cx="2216532" cy="1354667"/>
            </a:xfrm>
            <a:custGeom>
              <a:avLst/>
              <a:gdLst/>
              <a:ahLst/>
              <a:cxnLst/>
              <a:rect l="l" t="t" r="r" b="b"/>
              <a:pathLst>
                <a:path w="2216532" h="1354667">
                  <a:moveTo>
                    <a:pt x="0" y="0"/>
                  </a:moveTo>
                  <a:lnTo>
                    <a:pt x="2216532" y="0"/>
                  </a:lnTo>
                  <a:lnTo>
                    <a:pt x="2216532" y="1354667"/>
                  </a:lnTo>
                  <a:lnTo>
                    <a:pt x="0" y="1354667"/>
                  </a:lnTo>
                  <a:close/>
                </a:path>
              </a:pathLst>
            </a:custGeom>
            <a:solidFill>
              <a:srgbClr val="FDFDE0"/>
            </a:solidFill>
            <a:ln w="38100" cap="sq">
              <a:solidFill>
                <a:srgbClr val="F9C314"/>
              </a:solidFill>
              <a:prstDash val="solid"/>
              <a:miter/>
            </a:ln>
          </p:spPr>
        </p:sp>
        <p:sp>
          <p:nvSpPr>
            <p:cNvPr id="10" name="TextBox 10"/>
            <p:cNvSpPr txBox="1"/>
            <p:nvPr/>
          </p:nvSpPr>
          <p:spPr>
            <a:xfrm>
              <a:off x="0" y="-28575"/>
              <a:ext cx="2216532" cy="1383242"/>
            </a:xfrm>
            <a:prstGeom prst="rect">
              <a:avLst/>
            </a:prstGeom>
          </p:spPr>
          <p:txBody>
            <a:bodyPr lIns="50800" tIns="50800" rIns="50800" bIns="50800" rtlCol="0" anchor="ctr"/>
            <a:lstStyle/>
            <a:p>
              <a:pPr algn="ctr">
                <a:lnSpc>
                  <a:spcPts val="2520"/>
                </a:lnSpc>
              </a:pPr>
              <a:endParaRPr/>
            </a:p>
          </p:txBody>
        </p:sp>
      </p:grpSp>
      <p:grpSp>
        <p:nvGrpSpPr>
          <p:cNvPr id="11" name="Group 11"/>
          <p:cNvGrpSpPr/>
          <p:nvPr/>
        </p:nvGrpSpPr>
        <p:grpSpPr>
          <a:xfrm>
            <a:off x="9872106" y="5366928"/>
            <a:ext cx="4207947" cy="3891372"/>
            <a:chOff x="0" y="0"/>
            <a:chExt cx="1108266" cy="1024888"/>
          </a:xfrm>
        </p:grpSpPr>
        <p:sp>
          <p:nvSpPr>
            <p:cNvPr id="12" name="Freeform 12"/>
            <p:cNvSpPr/>
            <p:nvPr/>
          </p:nvSpPr>
          <p:spPr>
            <a:xfrm>
              <a:off x="0" y="0"/>
              <a:ext cx="1108266" cy="1024888"/>
            </a:xfrm>
            <a:custGeom>
              <a:avLst/>
              <a:gdLst/>
              <a:ahLst/>
              <a:cxnLst/>
              <a:rect l="l" t="t" r="r" b="b"/>
              <a:pathLst>
                <a:path w="1108266" h="1024888">
                  <a:moveTo>
                    <a:pt x="0" y="0"/>
                  </a:moveTo>
                  <a:lnTo>
                    <a:pt x="1108266" y="0"/>
                  </a:lnTo>
                  <a:lnTo>
                    <a:pt x="1108266" y="1024888"/>
                  </a:lnTo>
                  <a:lnTo>
                    <a:pt x="0" y="1024888"/>
                  </a:lnTo>
                  <a:close/>
                </a:path>
              </a:pathLst>
            </a:custGeom>
            <a:solidFill>
              <a:srgbClr val="FDFDE0"/>
            </a:solidFill>
            <a:ln w="38100" cap="sq">
              <a:solidFill>
                <a:srgbClr val="F9C314"/>
              </a:solidFill>
              <a:prstDash val="solid"/>
              <a:miter/>
            </a:ln>
          </p:spPr>
        </p:sp>
        <p:sp>
          <p:nvSpPr>
            <p:cNvPr id="13" name="TextBox 13"/>
            <p:cNvSpPr txBox="1"/>
            <p:nvPr/>
          </p:nvSpPr>
          <p:spPr>
            <a:xfrm>
              <a:off x="0" y="-28575"/>
              <a:ext cx="1108266" cy="1053463"/>
            </a:xfrm>
            <a:prstGeom prst="rect">
              <a:avLst/>
            </a:prstGeom>
          </p:spPr>
          <p:txBody>
            <a:bodyPr lIns="50800" tIns="50800" rIns="50800" bIns="50800" rtlCol="0" anchor="ctr"/>
            <a:lstStyle/>
            <a:p>
              <a:pPr algn="ctr">
                <a:lnSpc>
                  <a:spcPts val="2520"/>
                </a:lnSpc>
              </a:pPr>
              <a:endParaRPr/>
            </a:p>
          </p:txBody>
        </p:sp>
      </p:grpSp>
      <p:grpSp>
        <p:nvGrpSpPr>
          <p:cNvPr id="14" name="Group 14"/>
          <p:cNvGrpSpPr/>
          <p:nvPr/>
        </p:nvGrpSpPr>
        <p:grpSpPr>
          <a:xfrm>
            <a:off x="14330885" y="5366928"/>
            <a:ext cx="3957115" cy="3891372"/>
            <a:chOff x="0" y="0"/>
            <a:chExt cx="1042203" cy="1024888"/>
          </a:xfrm>
        </p:grpSpPr>
        <p:sp>
          <p:nvSpPr>
            <p:cNvPr id="15" name="Freeform 15"/>
            <p:cNvSpPr/>
            <p:nvPr/>
          </p:nvSpPr>
          <p:spPr>
            <a:xfrm>
              <a:off x="0" y="0"/>
              <a:ext cx="1042203" cy="1024888"/>
            </a:xfrm>
            <a:custGeom>
              <a:avLst/>
              <a:gdLst/>
              <a:ahLst/>
              <a:cxnLst/>
              <a:rect l="l" t="t" r="r" b="b"/>
              <a:pathLst>
                <a:path w="1042203" h="1024888">
                  <a:moveTo>
                    <a:pt x="0" y="0"/>
                  </a:moveTo>
                  <a:lnTo>
                    <a:pt x="1042203" y="0"/>
                  </a:lnTo>
                  <a:lnTo>
                    <a:pt x="1042203" y="1024888"/>
                  </a:lnTo>
                  <a:lnTo>
                    <a:pt x="0" y="1024888"/>
                  </a:lnTo>
                  <a:close/>
                </a:path>
              </a:pathLst>
            </a:custGeom>
            <a:solidFill>
              <a:srgbClr val="FDFDE0"/>
            </a:solidFill>
            <a:ln w="38100" cap="sq">
              <a:solidFill>
                <a:srgbClr val="F9C314"/>
              </a:solidFill>
              <a:prstDash val="solid"/>
              <a:miter/>
            </a:ln>
          </p:spPr>
        </p:sp>
        <p:sp>
          <p:nvSpPr>
            <p:cNvPr id="16" name="TextBox 16"/>
            <p:cNvSpPr txBox="1"/>
            <p:nvPr/>
          </p:nvSpPr>
          <p:spPr>
            <a:xfrm>
              <a:off x="0" y="-28575"/>
              <a:ext cx="1042203" cy="1053463"/>
            </a:xfrm>
            <a:prstGeom prst="rect">
              <a:avLst/>
            </a:prstGeom>
          </p:spPr>
          <p:txBody>
            <a:bodyPr lIns="50800" tIns="50800" rIns="50800" bIns="50800" rtlCol="0" anchor="ctr"/>
            <a:lstStyle/>
            <a:p>
              <a:pPr algn="ctr">
                <a:lnSpc>
                  <a:spcPts val="2520"/>
                </a:lnSpc>
              </a:pPr>
              <a:endParaRPr/>
            </a:p>
          </p:txBody>
        </p:sp>
      </p:grpSp>
      <p:sp>
        <p:nvSpPr>
          <p:cNvPr id="17" name="TextBox 17"/>
          <p:cNvSpPr txBox="1"/>
          <p:nvPr/>
        </p:nvSpPr>
        <p:spPr>
          <a:xfrm>
            <a:off x="1414961" y="3583947"/>
            <a:ext cx="6785021" cy="1226820"/>
          </a:xfrm>
          <a:prstGeom prst="rect">
            <a:avLst/>
          </a:prstGeom>
        </p:spPr>
        <p:txBody>
          <a:bodyPr lIns="0" tIns="0" rIns="0" bIns="0" rtlCol="0" anchor="t">
            <a:spAutoFit/>
          </a:bodyPr>
          <a:lstStyle/>
          <a:p>
            <a:pPr algn="l">
              <a:lnSpc>
                <a:spcPts val="10080"/>
              </a:lnSpc>
            </a:pPr>
            <a:r>
              <a:rPr lang="en-US" sz="7200" b="1" dirty="0" err="1" smtClean="0">
                <a:solidFill>
                  <a:srgbClr val="F9C314"/>
                </a:solidFill>
                <a:latin typeface="Open Sans Bold"/>
                <a:ea typeface="Open Sans Bold"/>
                <a:cs typeface="Open Sans Bold"/>
                <a:sym typeface="Open Sans Bold"/>
              </a:rPr>
              <a:t>Ecopurify</a:t>
            </a:r>
            <a:endParaRPr lang="en-US" sz="7200" b="1" dirty="0">
              <a:solidFill>
                <a:srgbClr val="F9C314"/>
              </a:solidFill>
              <a:latin typeface="Open Sans Bold"/>
              <a:ea typeface="Open Sans Bold"/>
              <a:cs typeface="Open Sans Bold"/>
              <a:sym typeface="Open Sans Bold"/>
            </a:endParaRPr>
          </a:p>
        </p:txBody>
      </p:sp>
      <p:sp>
        <p:nvSpPr>
          <p:cNvPr id="20" name="TextBox 20"/>
          <p:cNvSpPr txBox="1"/>
          <p:nvPr/>
        </p:nvSpPr>
        <p:spPr>
          <a:xfrm>
            <a:off x="14843998" y="6541362"/>
            <a:ext cx="2930889" cy="1585595"/>
          </a:xfrm>
          <a:prstGeom prst="rect">
            <a:avLst/>
          </a:prstGeom>
        </p:spPr>
        <p:txBody>
          <a:bodyPr lIns="0" tIns="0" rIns="0" bIns="0" rtlCol="0" anchor="t">
            <a:spAutoFit/>
          </a:bodyPr>
          <a:lstStyle/>
          <a:p>
            <a:pPr algn="ctr">
              <a:lnSpc>
                <a:spcPts val="6160"/>
              </a:lnSpc>
            </a:pPr>
            <a:r>
              <a:rPr lang="en-US" sz="5600" b="1">
                <a:solidFill>
                  <a:srgbClr val="545454">
                    <a:alpha val="69804"/>
                  </a:srgbClr>
                </a:solidFill>
                <a:latin typeface="Open Sans Bold"/>
                <a:ea typeface="Open Sans Bold"/>
                <a:cs typeface="Open Sans Bold"/>
                <a:sym typeface="Open Sans Bold"/>
              </a:rPr>
              <a:t>Add Image</a:t>
            </a:r>
          </a:p>
        </p:txBody>
      </p:sp>
      <p:sp>
        <p:nvSpPr>
          <p:cNvPr id="21" name="TextBox 21"/>
          <p:cNvSpPr txBox="1"/>
          <p:nvPr/>
        </p:nvSpPr>
        <p:spPr>
          <a:xfrm>
            <a:off x="1414961" y="2938729"/>
            <a:ext cx="5637958" cy="454868"/>
          </a:xfrm>
          <a:prstGeom prst="rect">
            <a:avLst/>
          </a:prstGeom>
        </p:spPr>
        <p:txBody>
          <a:bodyPr wrap="square" lIns="0" tIns="0" rIns="0" bIns="0" rtlCol="0" anchor="t">
            <a:spAutoFit/>
          </a:bodyPr>
          <a:lstStyle/>
          <a:p>
            <a:pPr algn="l">
              <a:lnSpc>
                <a:spcPts val="3779"/>
              </a:lnSpc>
            </a:pPr>
            <a:r>
              <a:rPr lang="en-US" sz="2700" b="1" dirty="0" smtClean="0">
                <a:solidFill>
                  <a:srgbClr val="5E2B7F"/>
                </a:solidFill>
                <a:latin typeface="Open Sans Semi-Bold"/>
                <a:ea typeface="Open Sans Semi-Bold"/>
                <a:cs typeface="Open Sans Semi-Bold"/>
                <a:sym typeface="Open Sans Semi-Bold"/>
              </a:rPr>
              <a:t>Life below water and life on land</a:t>
            </a:r>
            <a:endParaRPr lang="en-US" sz="2700" b="1" dirty="0">
              <a:solidFill>
                <a:srgbClr val="5E2B7F"/>
              </a:solidFill>
              <a:latin typeface="Open Sans Semi-Bold"/>
              <a:ea typeface="Open Sans Semi-Bold"/>
              <a:cs typeface="Open Sans Semi-Bold"/>
              <a:sym typeface="Open Sans Semi-Bold"/>
            </a:endParaRPr>
          </a:p>
        </p:txBody>
      </p:sp>
      <p:sp>
        <p:nvSpPr>
          <p:cNvPr id="22" name="TextBox 22"/>
          <p:cNvSpPr txBox="1"/>
          <p:nvPr/>
        </p:nvSpPr>
        <p:spPr>
          <a:xfrm>
            <a:off x="1414961" y="5321840"/>
            <a:ext cx="7944032" cy="3052118"/>
          </a:xfrm>
          <a:prstGeom prst="rect">
            <a:avLst/>
          </a:prstGeom>
        </p:spPr>
        <p:txBody>
          <a:bodyPr wrap="square" lIns="0" tIns="0" rIns="0" bIns="0" rtlCol="0" anchor="t">
            <a:spAutoFit/>
          </a:bodyPr>
          <a:lstStyle/>
          <a:p>
            <a:pPr>
              <a:lnSpc>
                <a:spcPts val="3359"/>
              </a:lnSpc>
            </a:pPr>
            <a:r>
              <a:rPr lang="en-US" sz="2399" b="1" dirty="0">
                <a:solidFill>
                  <a:srgbClr val="F9C314"/>
                </a:solidFill>
                <a:latin typeface="Open Sans Semi-Bold"/>
                <a:ea typeface="Open Sans Semi-Bold"/>
                <a:cs typeface="Open Sans Semi-Bold"/>
                <a:sym typeface="Open Sans Semi-Bold"/>
              </a:rPr>
              <a:t>•</a:t>
            </a:r>
            <a:r>
              <a:rPr lang="en-US" sz="2399" b="1" dirty="0">
                <a:solidFill>
                  <a:srgbClr val="5E2B7F"/>
                </a:solidFill>
                <a:latin typeface="Open Sans Semi-Bold"/>
                <a:ea typeface="Open Sans Semi-Bold"/>
                <a:cs typeface="Open Sans Semi-Bold"/>
                <a:sym typeface="Open Sans Semi-Bold"/>
              </a:rPr>
              <a:t> </a:t>
            </a:r>
            <a:r>
              <a:rPr lang="en-US" sz="2399" b="1" dirty="0" smtClean="0">
                <a:solidFill>
                  <a:srgbClr val="5E2B7F"/>
                </a:solidFill>
                <a:latin typeface="Open Sans Semi-Bold"/>
                <a:ea typeface="Open Sans Semi-Bold"/>
                <a:cs typeface="Open Sans Semi-Bold"/>
                <a:sym typeface="Open Sans Semi-Bold"/>
              </a:rPr>
              <a:t>a description: </a:t>
            </a:r>
            <a:r>
              <a:rPr lang="en-US" sz="2399" b="1" dirty="0" smtClean="0">
                <a:solidFill>
                  <a:srgbClr val="545454"/>
                </a:solidFill>
                <a:latin typeface="Open Sans Semi-Bold"/>
                <a:ea typeface="Open Sans Semi-Bold"/>
                <a:cs typeface="Open Sans Semi-Bold"/>
                <a:sym typeface="Open Sans Semi-Bold"/>
              </a:rPr>
              <a:t>device that cleans waste on land and in water to maintain a clean environment and relies on clean energy (solar energy)</a:t>
            </a:r>
            <a:r>
              <a:rPr lang="ar-IQ" sz="2399" b="1" dirty="0" smtClean="0">
                <a:solidFill>
                  <a:srgbClr val="545454"/>
                </a:solidFill>
                <a:latin typeface="Open Sans Semi-Bold"/>
                <a:ea typeface="Open Sans Semi-Bold"/>
                <a:cs typeface="Open Sans Semi-Bold"/>
                <a:sym typeface="Open Sans Semi-Bold"/>
              </a:rPr>
              <a:t> </a:t>
            </a:r>
            <a:r>
              <a:rPr lang="en-GB" sz="2399" b="1" dirty="0">
                <a:solidFill>
                  <a:srgbClr val="545454"/>
                </a:solidFill>
                <a:latin typeface="Open Sans Semi-Bold"/>
                <a:ea typeface="Open Sans Semi-Bold"/>
                <a:cs typeface="Open Sans Semi-Bold"/>
                <a:sym typeface="Open Sans Semi-Bold"/>
              </a:rPr>
              <a:t>by remote control</a:t>
            </a:r>
            <a:endParaRPr lang="en-US" sz="2399" b="1" dirty="0">
              <a:solidFill>
                <a:srgbClr val="545454"/>
              </a:solidFill>
              <a:latin typeface="Open Sans Semi-Bold"/>
              <a:ea typeface="Open Sans Semi-Bold"/>
              <a:cs typeface="Open Sans Semi-Bold"/>
              <a:sym typeface="Open Sans Semi-Bold"/>
            </a:endParaRPr>
          </a:p>
          <a:p>
            <a:pPr>
              <a:lnSpc>
                <a:spcPts val="3359"/>
              </a:lnSpc>
            </a:pPr>
            <a:r>
              <a:rPr lang="en-US" sz="2399" b="1" dirty="0">
                <a:solidFill>
                  <a:srgbClr val="F9C314"/>
                </a:solidFill>
                <a:latin typeface="Open Sans Semi-Bold"/>
                <a:ea typeface="Open Sans Semi-Bold"/>
                <a:cs typeface="Open Sans Semi-Bold"/>
                <a:sym typeface="Open Sans Semi-Bold"/>
              </a:rPr>
              <a:t>• </a:t>
            </a:r>
            <a:r>
              <a:rPr lang="en-US" sz="2399" b="1" dirty="0" smtClean="0">
                <a:solidFill>
                  <a:srgbClr val="5E2B7F"/>
                </a:solidFill>
                <a:latin typeface="Open Sans Semi-Bold"/>
                <a:ea typeface="Open Sans Semi-Bold"/>
                <a:cs typeface="Open Sans Semi-Bold"/>
                <a:sym typeface="Open Sans Semi-Bold"/>
              </a:rPr>
              <a:t>video link</a:t>
            </a:r>
            <a:r>
              <a:rPr lang="en-US" sz="2399" b="1" dirty="0">
                <a:solidFill>
                  <a:srgbClr val="5E2B7F"/>
                </a:solidFill>
                <a:latin typeface="Open Sans Semi-Bold"/>
                <a:ea typeface="Open Sans Semi-Bold"/>
                <a:cs typeface="Open Sans Semi-Bold"/>
                <a:sym typeface="Open Sans Semi-Bold"/>
              </a:rPr>
              <a:t>: </a:t>
            </a:r>
            <a:r>
              <a:rPr lang="en-US" sz="2399" b="1" dirty="0">
                <a:solidFill>
                  <a:srgbClr val="F9C314"/>
                </a:solidFill>
                <a:latin typeface="Open Sans Semi-Bold"/>
                <a:ea typeface="Open Sans Semi-Bold"/>
                <a:cs typeface="Open Sans Semi-Bold"/>
                <a:sym typeface="Open Sans Semi-Bold"/>
              </a:rPr>
              <a:t>https://youtu.be/HiKegzxdnmg?si=gt0betEPWsSXFG7R</a:t>
            </a:r>
            <a:endParaRPr lang="en-US" sz="2399" b="1" dirty="0">
              <a:solidFill>
                <a:srgbClr val="F9C314"/>
              </a:solidFill>
              <a:latin typeface="Open Sans Semi-Bold"/>
              <a:ea typeface="Open Sans Semi-Bold"/>
              <a:cs typeface="Open Sans Semi-Bold"/>
              <a:sym typeface="Open Sans Semi-Bold"/>
            </a:endParaRPr>
          </a:p>
          <a:p>
            <a:pPr algn="l">
              <a:lnSpc>
                <a:spcPts val="3359"/>
              </a:lnSpc>
            </a:pPr>
            <a:r>
              <a:rPr lang="en-US" sz="2399" b="1" dirty="0">
                <a:solidFill>
                  <a:srgbClr val="F9C314"/>
                </a:solidFill>
                <a:latin typeface="Open Sans Semi-Bold"/>
                <a:ea typeface="Open Sans Semi-Bold"/>
                <a:cs typeface="Open Sans Semi-Bold"/>
                <a:sym typeface="Open Sans Semi-Bold"/>
              </a:rPr>
              <a:t>•</a:t>
            </a:r>
            <a:r>
              <a:rPr lang="en-US" sz="2399" b="1" dirty="0">
                <a:solidFill>
                  <a:srgbClr val="545454"/>
                </a:solidFill>
                <a:latin typeface="Open Sans Semi-Bold"/>
                <a:ea typeface="Open Sans Semi-Bold"/>
                <a:cs typeface="Open Sans Semi-Bold"/>
                <a:sym typeface="Open Sans Semi-Bold"/>
              </a:rPr>
              <a:t> </a:t>
            </a:r>
            <a:r>
              <a:rPr lang="en-US" sz="2399" b="1" dirty="0" smtClean="0">
                <a:solidFill>
                  <a:srgbClr val="5E2B7F"/>
                </a:solidFill>
                <a:latin typeface="Open Sans Semi-Bold"/>
                <a:ea typeface="Open Sans Semi-Bold"/>
                <a:cs typeface="Open Sans Semi-Bold"/>
                <a:sym typeface="Open Sans Semi-Bold"/>
              </a:rPr>
              <a:t>hardware used</a:t>
            </a:r>
            <a:r>
              <a:rPr lang="en-US" sz="2399" b="1" dirty="0" smtClean="0">
                <a:solidFill>
                  <a:srgbClr val="545454"/>
                </a:solidFill>
                <a:latin typeface="Open Sans Semi-Bold"/>
                <a:ea typeface="Open Sans Semi-Bold"/>
                <a:cs typeface="Open Sans Semi-Bold"/>
                <a:sym typeface="Open Sans Semi-Bold"/>
              </a:rPr>
              <a:t>: Arduino </a:t>
            </a:r>
            <a:r>
              <a:rPr lang="en-US" sz="2399" b="1" dirty="0" err="1" smtClean="0">
                <a:solidFill>
                  <a:srgbClr val="545454"/>
                </a:solidFill>
                <a:latin typeface="Open Sans Semi-Bold"/>
                <a:ea typeface="Open Sans Semi-Bold"/>
                <a:cs typeface="Open Sans Semi-Bold"/>
                <a:sym typeface="Open Sans Semi-Bold"/>
              </a:rPr>
              <a:t>uno</a:t>
            </a:r>
            <a:r>
              <a:rPr lang="en-US" sz="2399" b="1" dirty="0" smtClean="0">
                <a:solidFill>
                  <a:srgbClr val="545454"/>
                </a:solidFill>
                <a:latin typeface="Open Sans Semi-Bold"/>
                <a:ea typeface="Open Sans Semi-Bold"/>
                <a:cs typeface="Open Sans Semi-Bold"/>
                <a:sym typeface="Open Sans Semi-Bold"/>
              </a:rPr>
              <a:t>, motor driver, 4 dc motors, solar panel, 2 lithium batteries</a:t>
            </a:r>
            <a:endParaRPr lang="en-US" sz="2399" b="1" dirty="0">
              <a:solidFill>
                <a:srgbClr val="545454"/>
              </a:solidFill>
              <a:latin typeface="Open Sans Semi-Bold"/>
              <a:ea typeface="Open Sans Semi-Bold"/>
              <a:cs typeface="Open Sans Semi-Bold"/>
              <a:sym typeface="Open Sans Semi-Bold"/>
            </a:endParaRPr>
          </a:p>
        </p:txBody>
      </p:sp>
      <p:sp>
        <p:nvSpPr>
          <p:cNvPr id="23" name="Freeform 23"/>
          <p:cNvSpPr/>
          <p:nvPr/>
        </p:nvSpPr>
        <p:spPr>
          <a:xfrm>
            <a:off x="13664298" y="9475012"/>
            <a:ext cx="3884460" cy="476208"/>
          </a:xfrm>
          <a:custGeom>
            <a:avLst/>
            <a:gdLst/>
            <a:ahLst/>
            <a:cxnLst/>
            <a:rect l="l" t="t" r="r" b="b"/>
            <a:pathLst>
              <a:path w="3884460" h="476208">
                <a:moveTo>
                  <a:pt x="0" y="0"/>
                </a:moveTo>
                <a:lnTo>
                  <a:pt x="3884460" y="0"/>
                </a:lnTo>
                <a:lnTo>
                  <a:pt x="3884460" y="476208"/>
                </a:lnTo>
                <a:lnTo>
                  <a:pt x="0" y="476208"/>
                </a:lnTo>
                <a:lnTo>
                  <a:pt x="0" y="0"/>
                </a:lnTo>
                <a:close/>
              </a:path>
            </a:pathLst>
          </a:custGeom>
          <a:blipFill>
            <a:blip r:embed="rId2"/>
            <a:stretch>
              <a:fillRect b="-53555"/>
            </a:stretch>
          </a:blipFill>
        </p:spPr>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t="4930" r="786" b="6595"/>
          <a:stretch/>
        </p:blipFill>
        <p:spPr>
          <a:xfrm>
            <a:off x="9872106" y="-23639"/>
            <a:ext cx="8415894" cy="5173855"/>
          </a:xfrm>
          <a:prstGeom prst="rect">
            <a:avLst/>
          </a:prstGeom>
        </p:spPr>
      </p:pic>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l="4993" r="5123"/>
          <a:stretch/>
        </p:blipFill>
        <p:spPr>
          <a:xfrm>
            <a:off x="9861946" y="5316214"/>
            <a:ext cx="4218107" cy="3942086"/>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30884" y="5362648"/>
            <a:ext cx="3957115" cy="387458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7242" y="-49885"/>
            <a:ext cx="885763" cy="1078585"/>
            <a:chOff x="0" y="0"/>
            <a:chExt cx="2771140" cy="3374390"/>
          </a:xfrm>
        </p:grpSpPr>
        <p:sp>
          <p:nvSpPr>
            <p:cNvPr id="3" name="Freeform 3"/>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F9C314"/>
            </a:solidFill>
          </p:spPr>
        </p:sp>
      </p:grpSp>
      <p:grpSp>
        <p:nvGrpSpPr>
          <p:cNvPr id="4" name="Group 4"/>
          <p:cNvGrpSpPr/>
          <p:nvPr/>
        </p:nvGrpSpPr>
        <p:grpSpPr>
          <a:xfrm>
            <a:off x="0" y="9675834"/>
            <a:ext cx="18288000" cy="611166"/>
            <a:chOff x="0" y="0"/>
            <a:chExt cx="6671512" cy="222955"/>
          </a:xfrm>
        </p:grpSpPr>
        <p:sp>
          <p:nvSpPr>
            <p:cNvPr id="5" name="Freeform 5"/>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5E2B7F">
                <a:alpha val="80000"/>
              </a:srgbClr>
            </a:solidFill>
          </p:spPr>
        </p:sp>
      </p:grpSp>
      <p:grpSp>
        <p:nvGrpSpPr>
          <p:cNvPr id="6" name="Group 6"/>
          <p:cNvGrpSpPr/>
          <p:nvPr/>
        </p:nvGrpSpPr>
        <p:grpSpPr>
          <a:xfrm>
            <a:off x="0" y="9675834"/>
            <a:ext cx="9872106" cy="611166"/>
            <a:chOff x="0" y="0"/>
            <a:chExt cx="3601371" cy="222955"/>
          </a:xfrm>
        </p:grpSpPr>
        <p:sp>
          <p:nvSpPr>
            <p:cNvPr id="7" name="Freeform 7"/>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E2B7F"/>
            </a:solidFill>
          </p:spPr>
        </p:sp>
      </p:grpSp>
      <p:sp>
        <p:nvSpPr>
          <p:cNvPr id="8" name="Freeform 8"/>
          <p:cNvSpPr/>
          <p:nvPr/>
        </p:nvSpPr>
        <p:spPr>
          <a:xfrm>
            <a:off x="11829830" y="2267870"/>
            <a:ext cx="4437598" cy="5521117"/>
          </a:xfrm>
          <a:custGeom>
            <a:avLst/>
            <a:gdLst/>
            <a:ahLst/>
            <a:cxnLst/>
            <a:rect l="l" t="t" r="r" b="b"/>
            <a:pathLst>
              <a:path w="4437598" h="5521117">
                <a:moveTo>
                  <a:pt x="0" y="0"/>
                </a:moveTo>
                <a:lnTo>
                  <a:pt x="4437598" y="0"/>
                </a:lnTo>
                <a:lnTo>
                  <a:pt x="4437598" y="5521117"/>
                </a:lnTo>
                <a:lnTo>
                  <a:pt x="0" y="552111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677242" y="2796343"/>
            <a:ext cx="4018863" cy="963930"/>
          </a:xfrm>
          <a:prstGeom prst="rect">
            <a:avLst/>
          </a:prstGeom>
        </p:spPr>
        <p:txBody>
          <a:bodyPr lIns="0" tIns="0" rIns="0" bIns="0" rtlCol="0" anchor="t">
            <a:spAutoFit/>
          </a:bodyPr>
          <a:lstStyle/>
          <a:p>
            <a:pPr algn="l">
              <a:lnSpc>
                <a:spcPts val="7200"/>
              </a:lnSpc>
            </a:pPr>
            <a:r>
              <a:rPr lang="en-US" sz="7200" b="1" dirty="0">
                <a:solidFill>
                  <a:srgbClr val="F9C314"/>
                </a:solidFill>
                <a:latin typeface="Open Sans Bold"/>
                <a:ea typeface="Open Sans Bold"/>
                <a:cs typeface="Open Sans Bold"/>
                <a:sym typeface="Open Sans Bold"/>
              </a:rPr>
              <a:t>Problem</a:t>
            </a:r>
            <a:r>
              <a:rPr lang="en-US" sz="7200" b="1" dirty="0">
                <a:solidFill>
                  <a:srgbClr val="545454"/>
                </a:solidFill>
                <a:latin typeface="Open Sans Bold"/>
                <a:ea typeface="Open Sans Bold"/>
                <a:cs typeface="Open Sans Bold"/>
                <a:sym typeface="Open Sans Bold"/>
              </a:rPr>
              <a:t> </a:t>
            </a:r>
          </a:p>
        </p:txBody>
      </p:sp>
      <p:sp>
        <p:nvSpPr>
          <p:cNvPr id="10" name="TextBox 10"/>
          <p:cNvSpPr txBox="1"/>
          <p:nvPr/>
        </p:nvSpPr>
        <p:spPr>
          <a:xfrm>
            <a:off x="1677242" y="4328160"/>
            <a:ext cx="7009558" cy="2616101"/>
          </a:xfrm>
          <a:prstGeom prst="rect">
            <a:avLst/>
          </a:prstGeom>
        </p:spPr>
        <p:txBody>
          <a:bodyPr wrap="square" lIns="0" tIns="0" rIns="0" bIns="0" rtlCol="0" anchor="t">
            <a:spAutoFit/>
          </a:bodyPr>
          <a:lstStyle/>
          <a:p>
            <a:pPr>
              <a:lnSpc>
                <a:spcPts val="3359"/>
              </a:lnSpc>
            </a:pPr>
            <a:r>
              <a:rPr lang="en-GB" sz="2400" dirty="0">
                <a:solidFill>
                  <a:schemeClr val="tx1">
                    <a:lumMod val="65000"/>
                    <a:lumOff val="35000"/>
                  </a:schemeClr>
                </a:solidFill>
                <a:latin typeface="Open Sans Semi-Bold" panose="020B0604020202020204" charset="0"/>
                <a:ea typeface="Open Sans Semi-Bold" panose="020B0604020202020204" charset="0"/>
                <a:cs typeface="Open Sans Semi-Bold" panose="020B0604020202020204" charset="0"/>
              </a:rPr>
              <a:t>The design of this project using technology is a solution to many problems caused by waste to the environment, such as soil pollution and its impact on animals, water pollution, harm to marine life, air pollution, and the emission of toxic gases. Most importantly, climate change</a:t>
            </a:r>
            <a:r>
              <a:rPr lang="en-GB" sz="2400" dirty="0">
                <a:latin typeface="Open Sans Semi-Bold" panose="020B0604020202020204" charset="0"/>
                <a:ea typeface="Open Sans Semi-Bold" panose="020B0604020202020204" charset="0"/>
                <a:cs typeface="Open Sans Semi-Bold" panose="020B0604020202020204" charset="0"/>
              </a:rPr>
              <a:t>.</a:t>
            </a:r>
            <a:endParaRPr lang="en-US" sz="2400" b="1" dirty="0">
              <a:solidFill>
                <a:srgbClr val="545454"/>
              </a:solidFill>
              <a:latin typeface="Open Sans Semi-Bold" panose="020B0604020202020204" charset="0"/>
              <a:ea typeface="Open Sans Semi-Bold" panose="020B0604020202020204" charset="0"/>
              <a:cs typeface="Open Sans Semi-Bold" panose="020B0604020202020204" charset="0"/>
              <a:sym typeface="Open Sans Semi-Bold"/>
            </a:endParaRPr>
          </a:p>
        </p:txBody>
      </p:sp>
      <p:sp>
        <p:nvSpPr>
          <p:cNvPr id="11" name="Freeform 11"/>
          <p:cNvSpPr/>
          <p:nvPr/>
        </p:nvSpPr>
        <p:spPr>
          <a:xfrm>
            <a:off x="13664298" y="9475012"/>
            <a:ext cx="3884460" cy="476208"/>
          </a:xfrm>
          <a:custGeom>
            <a:avLst/>
            <a:gdLst/>
            <a:ahLst/>
            <a:cxnLst/>
            <a:rect l="l" t="t" r="r" b="b"/>
            <a:pathLst>
              <a:path w="3884460" h="476208">
                <a:moveTo>
                  <a:pt x="0" y="0"/>
                </a:moveTo>
                <a:lnTo>
                  <a:pt x="3884460" y="0"/>
                </a:lnTo>
                <a:lnTo>
                  <a:pt x="3884460" y="476208"/>
                </a:lnTo>
                <a:lnTo>
                  <a:pt x="0" y="476208"/>
                </a:lnTo>
                <a:lnTo>
                  <a:pt x="0" y="0"/>
                </a:lnTo>
                <a:close/>
              </a:path>
            </a:pathLst>
          </a:custGeom>
          <a:blipFill>
            <a:blip r:embed="rId4"/>
            <a:stretch>
              <a:fillRect b="-53555"/>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7242" y="-49885"/>
            <a:ext cx="885763" cy="1078585"/>
            <a:chOff x="0" y="0"/>
            <a:chExt cx="2771140" cy="3374390"/>
          </a:xfrm>
        </p:grpSpPr>
        <p:sp>
          <p:nvSpPr>
            <p:cNvPr id="3" name="Freeform 3"/>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F9C314"/>
            </a:solidFill>
          </p:spPr>
        </p:sp>
      </p:grpSp>
      <p:grpSp>
        <p:nvGrpSpPr>
          <p:cNvPr id="4" name="Group 4"/>
          <p:cNvGrpSpPr/>
          <p:nvPr/>
        </p:nvGrpSpPr>
        <p:grpSpPr>
          <a:xfrm>
            <a:off x="0" y="9675834"/>
            <a:ext cx="18288000" cy="611166"/>
            <a:chOff x="0" y="0"/>
            <a:chExt cx="6671512" cy="222955"/>
          </a:xfrm>
        </p:grpSpPr>
        <p:sp>
          <p:nvSpPr>
            <p:cNvPr id="5" name="Freeform 5"/>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5E2B7F">
                <a:alpha val="80000"/>
              </a:srgbClr>
            </a:solidFill>
          </p:spPr>
        </p:sp>
      </p:grpSp>
      <p:grpSp>
        <p:nvGrpSpPr>
          <p:cNvPr id="6" name="Group 6"/>
          <p:cNvGrpSpPr/>
          <p:nvPr/>
        </p:nvGrpSpPr>
        <p:grpSpPr>
          <a:xfrm>
            <a:off x="0" y="9675834"/>
            <a:ext cx="9872106" cy="611166"/>
            <a:chOff x="0" y="0"/>
            <a:chExt cx="3601371" cy="222955"/>
          </a:xfrm>
        </p:grpSpPr>
        <p:sp>
          <p:nvSpPr>
            <p:cNvPr id="7" name="Freeform 7"/>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E2B7F"/>
            </a:solidFill>
          </p:spPr>
        </p:sp>
      </p:grpSp>
      <p:sp>
        <p:nvSpPr>
          <p:cNvPr id="8" name="Freeform 8"/>
          <p:cNvSpPr/>
          <p:nvPr/>
        </p:nvSpPr>
        <p:spPr>
          <a:xfrm>
            <a:off x="12268200" y="1187948"/>
            <a:ext cx="5041103" cy="4114800"/>
          </a:xfrm>
          <a:custGeom>
            <a:avLst/>
            <a:gdLst/>
            <a:ahLst/>
            <a:cxnLst/>
            <a:rect l="l" t="t" r="r" b="b"/>
            <a:pathLst>
              <a:path w="5041103" h="4114800">
                <a:moveTo>
                  <a:pt x="0" y="0"/>
                </a:moveTo>
                <a:lnTo>
                  <a:pt x="5041103" y="0"/>
                </a:lnTo>
                <a:lnTo>
                  <a:pt x="5041103" y="4114800"/>
                </a:lnTo>
                <a:lnTo>
                  <a:pt x="0" y="41148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677242" y="2631938"/>
            <a:ext cx="3875566" cy="1226820"/>
          </a:xfrm>
          <a:prstGeom prst="rect">
            <a:avLst/>
          </a:prstGeom>
        </p:spPr>
        <p:txBody>
          <a:bodyPr lIns="0" tIns="0" rIns="0" bIns="0" rtlCol="0" anchor="t">
            <a:spAutoFit/>
          </a:bodyPr>
          <a:lstStyle/>
          <a:p>
            <a:pPr algn="l">
              <a:lnSpc>
                <a:spcPts val="10080"/>
              </a:lnSpc>
            </a:pPr>
            <a:r>
              <a:rPr lang="en-US" sz="7200" b="1" dirty="0">
                <a:solidFill>
                  <a:srgbClr val="F9C314"/>
                </a:solidFill>
                <a:latin typeface="Open Sans Bold"/>
                <a:ea typeface="Open Sans Bold"/>
                <a:cs typeface="Open Sans Bold"/>
                <a:sym typeface="Open Sans Bold"/>
              </a:rPr>
              <a:t>Solution</a:t>
            </a:r>
          </a:p>
        </p:txBody>
      </p:sp>
      <p:sp>
        <p:nvSpPr>
          <p:cNvPr id="10" name="TextBox 10"/>
          <p:cNvSpPr txBox="1"/>
          <p:nvPr/>
        </p:nvSpPr>
        <p:spPr>
          <a:xfrm>
            <a:off x="1677242" y="4328160"/>
            <a:ext cx="9752758" cy="3022559"/>
          </a:xfrm>
          <a:prstGeom prst="rect">
            <a:avLst/>
          </a:prstGeom>
        </p:spPr>
        <p:txBody>
          <a:bodyPr wrap="square" lIns="0" tIns="0" rIns="0" bIns="0" rtlCol="0" anchor="t">
            <a:spAutoFit/>
          </a:bodyPr>
          <a:lstStyle/>
          <a:p>
            <a:pPr>
              <a:lnSpc>
                <a:spcPts val="3359"/>
              </a:lnSpc>
            </a:pPr>
            <a:r>
              <a:rPr lang="en-US" sz="2399" b="1" dirty="0">
                <a:solidFill>
                  <a:srgbClr val="F9C314"/>
                </a:solidFill>
                <a:latin typeface="Open Sans Semi-Bold"/>
                <a:ea typeface="Open Sans Semi-Bold"/>
                <a:cs typeface="Open Sans Semi-Bold"/>
                <a:sym typeface="Open Sans Semi-Bold"/>
              </a:rPr>
              <a:t>•</a:t>
            </a:r>
            <a:r>
              <a:rPr lang="en-US" sz="2399" b="1" dirty="0">
                <a:solidFill>
                  <a:srgbClr val="545454"/>
                </a:solidFill>
                <a:latin typeface="Open Sans Semi-Bold"/>
                <a:ea typeface="Open Sans Semi-Bold"/>
                <a:cs typeface="Open Sans Semi-Bold"/>
                <a:sym typeface="Open Sans Semi-Bold"/>
              </a:rPr>
              <a:t> </a:t>
            </a:r>
            <a:r>
              <a:rPr lang="en-US" sz="2399" b="1" dirty="0" smtClean="0">
                <a:solidFill>
                  <a:srgbClr val="F9C314"/>
                </a:solidFill>
                <a:latin typeface="Open Sans Semi-Bold"/>
                <a:ea typeface="Open Sans Semi-Bold"/>
                <a:cs typeface="Open Sans Semi-Bold"/>
                <a:sym typeface="Open Sans Semi-Bold"/>
              </a:rPr>
              <a:t>solution:</a:t>
            </a:r>
            <a:r>
              <a:rPr lang="en-US" sz="2399" b="1" dirty="0" smtClean="0">
                <a:solidFill>
                  <a:srgbClr val="5E2B7F"/>
                </a:solidFill>
                <a:latin typeface="Open Sans Semi-Bold"/>
                <a:ea typeface="Open Sans Semi-Bold"/>
                <a:cs typeface="Open Sans Semi-Bold"/>
                <a:sym typeface="Open Sans Semi-Bold"/>
              </a:rPr>
              <a:t> </a:t>
            </a:r>
            <a:r>
              <a:rPr lang="en-GB" dirty="0"/>
              <a:t>. </a:t>
            </a:r>
            <a:r>
              <a:rPr lang="en-GB" sz="2400" dirty="0">
                <a:solidFill>
                  <a:schemeClr val="tx1">
                    <a:lumMod val="65000"/>
                    <a:lumOff val="35000"/>
                  </a:schemeClr>
                </a:solidFill>
                <a:latin typeface="Open Sans Semi-Bold" panose="020B0604020202020204" charset="0"/>
                <a:ea typeface="Open Sans Semi-Bold" panose="020B0604020202020204" charset="0"/>
                <a:cs typeface="Open Sans Semi-Bold" panose="020B0604020202020204" charset="0"/>
              </a:rPr>
              <a:t>Through this project, technology, Arduino, C++ in </a:t>
            </a:r>
            <a:r>
              <a:rPr lang="en-GB" sz="2400" dirty="0" err="1">
                <a:solidFill>
                  <a:schemeClr val="tx1">
                    <a:lumMod val="65000"/>
                    <a:lumOff val="35000"/>
                  </a:schemeClr>
                </a:solidFill>
                <a:latin typeface="Open Sans Semi-Bold" panose="020B0604020202020204" charset="0"/>
                <a:ea typeface="Open Sans Semi-Bold" panose="020B0604020202020204" charset="0"/>
                <a:cs typeface="Open Sans Semi-Bold" panose="020B0604020202020204" charset="0"/>
              </a:rPr>
              <a:t>pictoblox</a:t>
            </a:r>
            <a:r>
              <a:rPr lang="en-GB" sz="2400" dirty="0">
                <a:solidFill>
                  <a:schemeClr val="tx1">
                    <a:lumMod val="65000"/>
                    <a:lumOff val="35000"/>
                  </a:schemeClr>
                </a:solidFill>
                <a:latin typeface="Open Sans Semi-Bold" panose="020B0604020202020204" charset="0"/>
                <a:ea typeface="Open Sans Semi-Bold" panose="020B0604020202020204" charset="0"/>
                <a:cs typeface="Open Sans Semi-Bold" panose="020B0604020202020204" charset="0"/>
              </a:rPr>
              <a:t> and clean solar energy will be used to clean this waste with less effort and time. Compared to large traditional machines used to clean </a:t>
            </a:r>
            <a:r>
              <a:rPr lang="en-GB" sz="2400" dirty="0" smtClean="0">
                <a:solidFill>
                  <a:schemeClr val="tx1">
                    <a:lumMod val="65000"/>
                    <a:lumOff val="35000"/>
                  </a:schemeClr>
                </a:solidFill>
                <a:latin typeface="Open Sans Semi-Bold" panose="020B0604020202020204" charset="0"/>
                <a:ea typeface="Open Sans Semi-Bold" panose="020B0604020202020204" charset="0"/>
                <a:cs typeface="Open Sans Semi-Bold" panose="020B0604020202020204" charset="0"/>
              </a:rPr>
              <a:t>waste its </a:t>
            </a:r>
            <a:r>
              <a:rPr lang="en-GB" sz="2400" dirty="0">
                <a:solidFill>
                  <a:schemeClr val="tx1">
                    <a:lumMod val="65000"/>
                    <a:lumOff val="35000"/>
                  </a:schemeClr>
                </a:solidFill>
                <a:latin typeface="Open Sans Semi-Bold" panose="020B0604020202020204" charset="0"/>
                <a:ea typeface="Open Sans Semi-Bold" panose="020B0604020202020204" charset="0"/>
                <a:cs typeface="Open Sans Semi-Bold" panose="020B0604020202020204" charset="0"/>
              </a:rPr>
              <a:t>an ideal choice for widespread use. It can be used in the wild and aquatic </a:t>
            </a:r>
            <a:r>
              <a:rPr lang="en-GB" sz="2400" dirty="0" smtClean="0">
                <a:solidFill>
                  <a:schemeClr val="tx1">
                    <a:lumMod val="65000"/>
                    <a:lumOff val="35000"/>
                  </a:schemeClr>
                </a:solidFill>
                <a:latin typeface="Open Sans Semi-Bold" panose="020B0604020202020204" charset="0"/>
                <a:ea typeface="Open Sans Semi-Bold" panose="020B0604020202020204" charset="0"/>
                <a:cs typeface="Open Sans Semi-Bold" panose="020B0604020202020204" charset="0"/>
              </a:rPr>
              <a:t>environments </a:t>
            </a:r>
            <a:r>
              <a:rPr lang="en-GB" sz="2400" dirty="0">
                <a:solidFill>
                  <a:schemeClr val="tx1">
                    <a:lumMod val="65000"/>
                    <a:lumOff val="35000"/>
                  </a:schemeClr>
                </a:solidFill>
                <a:latin typeface="Open Sans Semi-Bold" panose="020B0604020202020204" charset="0"/>
                <a:ea typeface="Open Sans Semi-Bold" panose="020B0604020202020204" charset="0"/>
                <a:cs typeface="Open Sans Semi-Bold" panose="020B0604020202020204" charset="0"/>
              </a:rPr>
              <a:t>. It will maintain the cleanliness of the environment and the damage that this waste can cause. </a:t>
            </a:r>
            <a:endParaRPr lang="en-US" sz="2400" b="1" dirty="0">
              <a:solidFill>
                <a:schemeClr val="tx1">
                  <a:lumMod val="65000"/>
                  <a:lumOff val="35000"/>
                </a:schemeClr>
              </a:solidFill>
              <a:latin typeface="Open Sans Semi-Bold" panose="020B0604020202020204" charset="0"/>
              <a:ea typeface="Open Sans Semi-Bold" panose="020B0604020202020204" charset="0"/>
              <a:cs typeface="Open Sans Semi-Bold" panose="020B0604020202020204" charset="0"/>
              <a:sym typeface="Open Sans Semi-Bold"/>
            </a:endParaRPr>
          </a:p>
        </p:txBody>
      </p:sp>
      <p:sp>
        <p:nvSpPr>
          <p:cNvPr id="11" name="Freeform 11"/>
          <p:cNvSpPr/>
          <p:nvPr/>
        </p:nvSpPr>
        <p:spPr>
          <a:xfrm>
            <a:off x="13664298" y="9475012"/>
            <a:ext cx="3884460" cy="476208"/>
          </a:xfrm>
          <a:custGeom>
            <a:avLst/>
            <a:gdLst/>
            <a:ahLst/>
            <a:cxnLst/>
            <a:rect l="l" t="t" r="r" b="b"/>
            <a:pathLst>
              <a:path w="3884460" h="476208">
                <a:moveTo>
                  <a:pt x="0" y="0"/>
                </a:moveTo>
                <a:lnTo>
                  <a:pt x="3884460" y="0"/>
                </a:lnTo>
                <a:lnTo>
                  <a:pt x="3884460" y="476208"/>
                </a:lnTo>
                <a:lnTo>
                  <a:pt x="0" y="476208"/>
                </a:lnTo>
                <a:lnTo>
                  <a:pt x="0" y="0"/>
                </a:lnTo>
                <a:close/>
              </a:path>
            </a:pathLst>
          </a:custGeom>
          <a:blipFill>
            <a:blip r:embed="rId4"/>
            <a:stretch>
              <a:fillRect b="-53555"/>
            </a:stretch>
          </a:blipFill>
        </p:spPr>
      </p:sp>
      <p:pic>
        <p:nvPicPr>
          <p:cNvPr id="12" name="Picture 11"/>
          <p:cNvPicPr>
            <a:picLocks noChangeAspect="1"/>
          </p:cNvPicPr>
          <p:nvPr/>
        </p:nvPicPr>
        <p:blipFill>
          <a:blip r:embed="rId5">
            <a:extLst>
              <a:ext uri="{BEBA8EAE-BF5A-486C-A8C5-ECC9F3942E4B}">
                <a14:imgProps xmlns:a14="http://schemas.microsoft.com/office/drawing/2010/main">
                  <a14:imgLayer r:embed="rId6">
                    <a14:imgEffect>
                      <a14:backgroundRemoval t="10000" b="93750" l="10000" r="90000">
                        <a14:foregroundMark x1="67109" y1="66250" x2="64609" y2="75625"/>
                        <a14:foregroundMark x1="71719" y1="63542" x2="75547" y2="61667"/>
                        <a14:foregroundMark x1="41250" y1="85938" x2="36328" y2="93750"/>
                      </a14:backgroundRemoval>
                    </a14:imgEffect>
                  </a14:imgLayer>
                </a14:imgProps>
              </a:ext>
              <a:ext uri="{28A0092B-C50C-407E-A947-70E740481C1C}">
                <a14:useLocalDpi xmlns:a14="http://schemas.microsoft.com/office/drawing/2010/main" val="0"/>
              </a:ext>
            </a:extLst>
          </a:blip>
          <a:stretch>
            <a:fillRect/>
          </a:stretch>
        </p:blipFill>
        <p:spPr>
          <a:xfrm>
            <a:off x="10219347" y="4899721"/>
            <a:ext cx="6368151" cy="477611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7242" y="-49885"/>
            <a:ext cx="885763" cy="1078585"/>
            <a:chOff x="0" y="0"/>
            <a:chExt cx="2771140" cy="3374390"/>
          </a:xfrm>
        </p:grpSpPr>
        <p:sp>
          <p:nvSpPr>
            <p:cNvPr id="3" name="Freeform 3"/>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F9C314"/>
            </a:solidFill>
          </p:spPr>
        </p:sp>
      </p:grpSp>
      <p:grpSp>
        <p:nvGrpSpPr>
          <p:cNvPr id="4" name="Group 4"/>
          <p:cNvGrpSpPr/>
          <p:nvPr/>
        </p:nvGrpSpPr>
        <p:grpSpPr>
          <a:xfrm>
            <a:off x="0" y="9675834"/>
            <a:ext cx="18288000" cy="611166"/>
            <a:chOff x="0" y="0"/>
            <a:chExt cx="6671512" cy="222955"/>
          </a:xfrm>
        </p:grpSpPr>
        <p:sp>
          <p:nvSpPr>
            <p:cNvPr id="5" name="Freeform 5"/>
            <p:cNvSpPr/>
            <p:nvPr/>
          </p:nvSpPr>
          <p:spPr>
            <a:xfrm>
              <a:off x="0" y="0"/>
              <a:ext cx="6671512" cy="222955"/>
            </a:xfrm>
            <a:custGeom>
              <a:avLst/>
              <a:gdLst/>
              <a:ahLst/>
              <a:cxnLst/>
              <a:rect l="l" t="t" r="r" b="b"/>
              <a:pathLst>
                <a:path w="6671512" h="222955">
                  <a:moveTo>
                    <a:pt x="0" y="0"/>
                  </a:moveTo>
                  <a:lnTo>
                    <a:pt x="6671512" y="0"/>
                  </a:lnTo>
                  <a:lnTo>
                    <a:pt x="6671512" y="222955"/>
                  </a:lnTo>
                  <a:lnTo>
                    <a:pt x="0" y="222955"/>
                  </a:lnTo>
                  <a:close/>
                </a:path>
              </a:pathLst>
            </a:custGeom>
            <a:solidFill>
              <a:srgbClr val="5E2B7F">
                <a:alpha val="80000"/>
              </a:srgbClr>
            </a:solidFill>
          </p:spPr>
        </p:sp>
      </p:grpSp>
      <p:grpSp>
        <p:nvGrpSpPr>
          <p:cNvPr id="6" name="Group 6"/>
          <p:cNvGrpSpPr/>
          <p:nvPr/>
        </p:nvGrpSpPr>
        <p:grpSpPr>
          <a:xfrm>
            <a:off x="0" y="9675834"/>
            <a:ext cx="9872106" cy="611166"/>
            <a:chOff x="0" y="0"/>
            <a:chExt cx="3601371" cy="222955"/>
          </a:xfrm>
        </p:grpSpPr>
        <p:sp>
          <p:nvSpPr>
            <p:cNvPr id="7" name="Freeform 7"/>
            <p:cNvSpPr/>
            <p:nvPr/>
          </p:nvSpPr>
          <p:spPr>
            <a:xfrm>
              <a:off x="0" y="0"/>
              <a:ext cx="3601371" cy="222955"/>
            </a:xfrm>
            <a:custGeom>
              <a:avLst/>
              <a:gdLst/>
              <a:ahLst/>
              <a:cxnLst/>
              <a:rect l="l" t="t" r="r" b="b"/>
              <a:pathLst>
                <a:path w="3601371" h="222955">
                  <a:moveTo>
                    <a:pt x="0" y="0"/>
                  </a:moveTo>
                  <a:lnTo>
                    <a:pt x="3601371" y="0"/>
                  </a:lnTo>
                  <a:lnTo>
                    <a:pt x="3601371" y="222955"/>
                  </a:lnTo>
                  <a:lnTo>
                    <a:pt x="0" y="222955"/>
                  </a:lnTo>
                  <a:close/>
                </a:path>
              </a:pathLst>
            </a:custGeom>
            <a:solidFill>
              <a:srgbClr val="5E2B7F"/>
            </a:solidFill>
          </p:spPr>
        </p:sp>
      </p:grpSp>
      <p:sp>
        <p:nvSpPr>
          <p:cNvPr id="8" name="TextBox 8"/>
          <p:cNvSpPr txBox="1"/>
          <p:nvPr/>
        </p:nvSpPr>
        <p:spPr>
          <a:xfrm>
            <a:off x="1261606" y="1913659"/>
            <a:ext cx="4642318" cy="1878330"/>
          </a:xfrm>
          <a:prstGeom prst="rect">
            <a:avLst/>
          </a:prstGeom>
        </p:spPr>
        <p:txBody>
          <a:bodyPr lIns="0" tIns="0" rIns="0" bIns="0" rtlCol="0" anchor="t">
            <a:spAutoFit/>
          </a:bodyPr>
          <a:lstStyle/>
          <a:p>
            <a:pPr algn="l">
              <a:lnSpc>
                <a:spcPts val="7200"/>
              </a:lnSpc>
            </a:pPr>
            <a:r>
              <a:rPr lang="en-US" sz="7200" b="1" dirty="0">
                <a:solidFill>
                  <a:srgbClr val="F9C314"/>
                </a:solidFill>
                <a:latin typeface="Open Sans Bold"/>
                <a:ea typeface="Open Sans Bold"/>
                <a:cs typeface="Open Sans Bold"/>
                <a:sym typeface="Open Sans Bold"/>
              </a:rPr>
              <a:t>Existing Solutions</a:t>
            </a:r>
          </a:p>
        </p:txBody>
      </p:sp>
      <p:sp>
        <p:nvSpPr>
          <p:cNvPr id="9" name="TextBox 9"/>
          <p:cNvSpPr txBox="1"/>
          <p:nvPr/>
        </p:nvSpPr>
        <p:spPr>
          <a:xfrm>
            <a:off x="1028700" y="4716780"/>
            <a:ext cx="6785021" cy="1308050"/>
          </a:xfrm>
          <a:prstGeom prst="rect">
            <a:avLst/>
          </a:prstGeom>
        </p:spPr>
        <p:txBody>
          <a:bodyPr lIns="0" tIns="0" rIns="0" bIns="0" rtlCol="0" anchor="t">
            <a:spAutoFit/>
          </a:bodyPr>
          <a:lstStyle/>
          <a:p>
            <a:pPr>
              <a:lnSpc>
                <a:spcPts val="3359"/>
              </a:lnSpc>
            </a:pPr>
            <a:r>
              <a:rPr lang="en-US" sz="2399" b="1" dirty="0">
                <a:solidFill>
                  <a:srgbClr val="5E2B7F"/>
                </a:solidFill>
                <a:latin typeface="Open Sans Semi-Bold"/>
                <a:ea typeface="Open Sans Semi-Bold"/>
                <a:cs typeface="Open Sans Semi-Bold"/>
                <a:sym typeface="Open Sans Semi-Bold"/>
              </a:rPr>
              <a:t>•</a:t>
            </a:r>
            <a:r>
              <a:rPr lang="en-US" sz="2399" b="1" dirty="0">
                <a:solidFill>
                  <a:srgbClr val="545454"/>
                </a:solidFill>
                <a:latin typeface="Open Sans Semi-Bold"/>
                <a:ea typeface="Open Sans Semi-Bold"/>
                <a:cs typeface="Open Sans Semi-Bold"/>
                <a:sym typeface="Open Sans Semi-Bold"/>
              </a:rPr>
              <a:t> </a:t>
            </a:r>
            <a:r>
              <a:rPr lang="en-GB" sz="2399" b="1" dirty="0">
                <a:solidFill>
                  <a:srgbClr val="545454"/>
                </a:solidFill>
                <a:latin typeface="Open Sans Semi-Bold"/>
                <a:ea typeface="Open Sans Semi-Bold"/>
                <a:cs typeface="Open Sans Semi-Bold"/>
                <a:sym typeface="Open Sans Semi-Bold"/>
              </a:rPr>
              <a:t>Available solutions include voluntary clean-up campaigns and preventive solutions such as environmental awareness.</a:t>
            </a:r>
            <a:endParaRPr lang="en-US" sz="2399" b="1" dirty="0">
              <a:solidFill>
                <a:srgbClr val="545454"/>
              </a:solidFill>
              <a:latin typeface="Open Sans Semi-Bold"/>
              <a:ea typeface="Open Sans Semi-Bold"/>
              <a:cs typeface="Open Sans Semi-Bold"/>
              <a:sym typeface="Open Sans Semi-Bold"/>
            </a:endParaRPr>
          </a:p>
        </p:txBody>
      </p:sp>
      <p:sp>
        <p:nvSpPr>
          <p:cNvPr id="10" name="TextBox 10"/>
          <p:cNvSpPr txBox="1"/>
          <p:nvPr/>
        </p:nvSpPr>
        <p:spPr>
          <a:xfrm>
            <a:off x="9144000" y="4688078"/>
            <a:ext cx="6966862" cy="1714508"/>
          </a:xfrm>
          <a:prstGeom prst="rect">
            <a:avLst/>
          </a:prstGeom>
        </p:spPr>
        <p:txBody>
          <a:bodyPr lIns="0" tIns="0" rIns="0" bIns="0" rtlCol="0" anchor="t">
            <a:spAutoFit/>
          </a:bodyPr>
          <a:lstStyle/>
          <a:p>
            <a:pPr>
              <a:lnSpc>
                <a:spcPts val="3359"/>
              </a:lnSpc>
            </a:pPr>
            <a:r>
              <a:rPr lang="en-US" sz="2399" b="1" dirty="0">
                <a:solidFill>
                  <a:srgbClr val="5E2B7F"/>
                </a:solidFill>
                <a:latin typeface="Open Sans Semi-Bold"/>
                <a:ea typeface="Open Sans Semi-Bold"/>
                <a:cs typeface="Open Sans Semi-Bold"/>
                <a:sym typeface="Open Sans Semi-Bold"/>
              </a:rPr>
              <a:t>•</a:t>
            </a:r>
            <a:r>
              <a:rPr lang="en-US" sz="2399" b="1" dirty="0">
                <a:solidFill>
                  <a:srgbClr val="545454"/>
                </a:solidFill>
                <a:latin typeface="Open Sans Semi-Bold"/>
                <a:ea typeface="Open Sans Semi-Bold"/>
                <a:cs typeface="Open Sans Semi-Bold"/>
                <a:sym typeface="Open Sans Semi-Bold"/>
              </a:rPr>
              <a:t> </a:t>
            </a:r>
            <a:r>
              <a:rPr lang="en-GB" sz="2399" b="1" dirty="0">
                <a:solidFill>
                  <a:srgbClr val="545454"/>
                </a:solidFill>
                <a:latin typeface="Open Sans Semi-Bold"/>
                <a:ea typeface="Open Sans Semi-Bold"/>
                <a:cs typeface="Open Sans Semi-Bold"/>
                <a:sym typeface="Open Sans Semi-Bold"/>
              </a:rPr>
              <a:t>My project provides a solution by using technology in addition to clean energy to clean waste in less time and without the need for human intervention.</a:t>
            </a:r>
            <a:endParaRPr lang="en-US" sz="2399" b="1" dirty="0">
              <a:solidFill>
                <a:srgbClr val="545454"/>
              </a:solidFill>
              <a:latin typeface="Open Sans Semi-Bold"/>
              <a:ea typeface="Open Sans Semi-Bold"/>
              <a:cs typeface="Open Sans Semi-Bold"/>
              <a:sym typeface="Open Sans Semi-Bold"/>
            </a:endParaRPr>
          </a:p>
        </p:txBody>
      </p:sp>
      <p:sp>
        <p:nvSpPr>
          <p:cNvPr id="11" name="TextBox 11"/>
          <p:cNvSpPr txBox="1"/>
          <p:nvPr/>
        </p:nvSpPr>
        <p:spPr>
          <a:xfrm>
            <a:off x="9113520" y="1414830"/>
            <a:ext cx="5257800" cy="2590453"/>
          </a:xfrm>
          <a:prstGeom prst="rect">
            <a:avLst/>
          </a:prstGeom>
        </p:spPr>
        <p:txBody>
          <a:bodyPr wrap="square" lIns="0" tIns="0" rIns="0" bIns="0" rtlCol="0" anchor="t">
            <a:spAutoFit/>
          </a:bodyPr>
          <a:lstStyle/>
          <a:p>
            <a:pPr algn="l">
              <a:lnSpc>
                <a:spcPts val="10080"/>
              </a:lnSpc>
            </a:pPr>
            <a:r>
              <a:rPr lang="en-GB" sz="7200" b="1" dirty="0" smtClean="0">
                <a:solidFill>
                  <a:srgbClr val="F9C314"/>
                </a:solidFill>
                <a:latin typeface="Open Sans Bold"/>
                <a:ea typeface="Open Sans Bold"/>
                <a:cs typeface="Open Sans Bold"/>
                <a:sym typeface="Open Sans Bold"/>
              </a:rPr>
              <a:t>My</a:t>
            </a:r>
          </a:p>
          <a:p>
            <a:pPr algn="l">
              <a:lnSpc>
                <a:spcPts val="10080"/>
              </a:lnSpc>
            </a:pPr>
            <a:r>
              <a:rPr lang="en-GB" sz="7200" b="1" dirty="0" smtClean="0">
                <a:solidFill>
                  <a:srgbClr val="F9C314"/>
                </a:solidFill>
                <a:latin typeface="Open Sans Bold"/>
                <a:ea typeface="Open Sans Bold"/>
                <a:cs typeface="Open Sans Bold"/>
                <a:sym typeface="Open Sans Bold"/>
              </a:rPr>
              <a:t>Solution</a:t>
            </a:r>
            <a:endParaRPr lang="en-US" sz="7200" b="1" dirty="0">
              <a:solidFill>
                <a:srgbClr val="F9C314"/>
              </a:solidFill>
              <a:latin typeface="Open Sans Bold"/>
              <a:ea typeface="Open Sans Bold"/>
              <a:cs typeface="Open Sans Bold"/>
              <a:sym typeface="Open Sans Bold"/>
            </a:endParaRPr>
          </a:p>
        </p:txBody>
      </p:sp>
      <p:sp>
        <p:nvSpPr>
          <p:cNvPr id="12" name="Freeform 12"/>
          <p:cNvSpPr/>
          <p:nvPr/>
        </p:nvSpPr>
        <p:spPr>
          <a:xfrm>
            <a:off x="13664298" y="9475012"/>
            <a:ext cx="3884460" cy="476208"/>
          </a:xfrm>
          <a:custGeom>
            <a:avLst/>
            <a:gdLst/>
            <a:ahLst/>
            <a:cxnLst/>
            <a:rect l="l" t="t" r="r" b="b"/>
            <a:pathLst>
              <a:path w="3884460" h="476208">
                <a:moveTo>
                  <a:pt x="0" y="0"/>
                </a:moveTo>
                <a:lnTo>
                  <a:pt x="3884460" y="0"/>
                </a:lnTo>
                <a:lnTo>
                  <a:pt x="3884460" y="476208"/>
                </a:lnTo>
                <a:lnTo>
                  <a:pt x="0" y="476208"/>
                </a:lnTo>
                <a:lnTo>
                  <a:pt x="0" y="0"/>
                </a:lnTo>
                <a:close/>
              </a:path>
            </a:pathLst>
          </a:custGeom>
          <a:blipFill>
            <a:blip r:embed="rId2"/>
            <a:stretch>
              <a:fillRect b="-53555"/>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7673120"/>
            <a:ext cx="6433670" cy="1511817"/>
          </a:xfrm>
          <a:prstGeom prst="rect">
            <a:avLst/>
          </a:prstGeom>
        </p:spPr>
        <p:txBody>
          <a:bodyPr lIns="0" tIns="0" rIns="0" bIns="0" rtlCol="0" anchor="t">
            <a:spAutoFit/>
          </a:bodyPr>
          <a:lstStyle/>
          <a:p>
            <a:pPr algn="l">
              <a:lnSpc>
                <a:spcPts val="11668"/>
              </a:lnSpc>
            </a:pPr>
            <a:r>
              <a:rPr lang="en-US" sz="10607" b="1">
                <a:solidFill>
                  <a:srgbClr val="545454"/>
                </a:solidFill>
                <a:latin typeface="Open Sans Condensed Bold"/>
                <a:ea typeface="Open Sans Condensed Bold"/>
                <a:cs typeface="Open Sans Condensed Bold"/>
                <a:sym typeface="Open Sans Condensed Bold"/>
              </a:rPr>
              <a:t>THANK YOU!</a:t>
            </a:r>
          </a:p>
        </p:txBody>
      </p:sp>
      <p:grpSp>
        <p:nvGrpSpPr>
          <p:cNvPr id="3" name="Group 3"/>
          <p:cNvGrpSpPr/>
          <p:nvPr/>
        </p:nvGrpSpPr>
        <p:grpSpPr>
          <a:xfrm>
            <a:off x="12686874" y="801980"/>
            <a:ext cx="4769686" cy="8683039"/>
            <a:chOff x="0" y="0"/>
            <a:chExt cx="2033033" cy="3701062"/>
          </a:xfrm>
        </p:grpSpPr>
        <p:sp>
          <p:nvSpPr>
            <p:cNvPr id="4" name="Freeform 4"/>
            <p:cNvSpPr/>
            <p:nvPr/>
          </p:nvSpPr>
          <p:spPr>
            <a:xfrm>
              <a:off x="0" y="0"/>
              <a:ext cx="2033033" cy="3701062"/>
            </a:xfrm>
            <a:custGeom>
              <a:avLst/>
              <a:gdLst/>
              <a:ahLst/>
              <a:cxnLst/>
              <a:rect l="l" t="t" r="r" b="b"/>
              <a:pathLst>
                <a:path w="2033033" h="3701062">
                  <a:moveTo>
                    <a:pt x="0" y="0"/>
                  </a:moveTo>
                  <a:lnTo>
                    <a:pt x="2033033" y="0"/>
                  </a:lnTo>
                  <a:lnTo>
                    <a:pt x="2033033" y="3701062"/>
                  </a:lnTo>
                  <a:lnTo>
                    <a:pt x="0" y="3701062"/>
                  </a:lnTo>
                  <a:close/>
                </a:path>
              </a:pathLst>
            </a:custGeom>
            <a:solidFill>
              <a:srgbClr val="5E2B7F"/>
            </a:solidFill>
          </p:spPr>
        </p:sp>
        <p:sp>
          <p:nvSpPr>
            <p:cNvPr id="5" name="TextBox 5"/>
            <p:cNvSpPr txBox="1"/>
            <p:nvPr/>
          </p:nvSpPr>
          <p:spPr>
            <a:xfrm>
              <a:off x="0" y="-95250"/>
              <a:ext cx="2033033" cy="3796312"/>
            </a:xfrm>
            <a:prstGeom prst="rect">
              <a:avLst/>
            </a:prstGeom>
          </p:spPr>
          <p:txBody>
            <a:bodyPr lIns="50800" tIns="50800" rIns="50800" bIns="50800" rtlCol="0" anchor="ctr"/>
            <a:lstStyle/>
            <a:p>
              <a:pPr algn="ctr">
                <a:lnSpc>
                  <a:spcPts val="3213"/>
                </a:lnSpc>
              </a:pPr>
              <a:endParaRPr/>
            </a:p>
          </p:txBody>
        </p:sp>
      </p:grpSp>
      <p:grpSp>
        <p:nvGrpSpPr>
          <p:cNvPr id="6" name="Group 6"/>
          <p:cNvGrpSpPr/>
          <p:nvPr/>
        </p:nvGrpSpPr>
        <p:grpSpPr>
          <a:xfrm>
            <a:off x="16320523" y="1236518"/>
            <a:ext cx="2174770" cy="696247"/>
            <a:chOff x="0" y="0"/>
            <a:chExt cx="568013" cy="181848"/>
          </a:xfrm>
        </p:grpSpPr>
        <p:sp>
          <p:nvSpPr>
            <p:cNvPr id="7" name="Freeform 7"/>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9C314"/>
            </a:solidFill>
          </p:spPr>
        </p:sp>
        <p:sp>
          <p:nvSpPr>
            <p:cNvPr id="8" name="TextBox 8"/>
            <p:cNvSpPr txBox="1"/>
            <p:nvPr/>
          </p:nvSpPr>
          <p:spPr>
            <a:xfrm>
              <a:off x="0" y="-95250"/>
              <a:ext cx="568013" cy="277098"/>
            </a:xfrm>
            <a:prstGeom prst="rect">
              <a:avLst/>
            </a:prstGeom>
          </p:spPr>
          <p:txBody>
            <a:bodyPr lIns="50800" tIns="50800" rIns="50800" bIns="50800" rtlCol="0" anchor="ctr"/>
            <a:lstStyle/>
            <a:p>
              <a:pPr algn="ctr">
                <a:lnSpc>
                  <a:spcPts val="3213"/>
                </a:lnSpc>
              </a:pPr>
              <a:endParaRPr/>
            </a:p>
          </p:txBody>
        </p:sp>
      </p:grpSp>
      <p:sp>
        <p:nvSpPr>
          <p:cNvPr id="9" name="TextBox 9"/>
          <p:cNvSpPr txBox="1"/>
          <p:nvPr/>
        </p:nvSpPr>
        <p:spPr>
          <a:xfrm>
            <a:off x="13138298" y="3194367"/>
            <a:ext cx="3885888" cy="2681605"/>
          </a:xfrm>
          <a:prstGeom prst="rect">
            <a:avLst/>
          </a:prstGeom>
        </p:spPr>
        <p:txBody>
          <a:bodyPr lIns="0" tIns="0" rIns="0" bIns="0" rtlCol="0" anchor="t">
            <a:spAutoFit/>
          </a:bodyPr>
          <a:lstStyle/>
          <a:p>
            <a:pPr algn="l">
              <a:lnSpc>
                <a:spcPts val="7040"/>
              </a:lnSpc>
            </a:pPr>
            <a:r>
              <a:rPr lang="en-US" sz="6400" b="1">
                <a:solidFill>
                  <a:srgbClr val="FFFFFF"/>
                </a:solidFill>
                <a:latin typeface="Open Sans Condensed Bold"/>
                <a:ea typeface="Open Sans Condensed Bold"/>
                <a:cs typeface="Open Sans Condensed Bold"/>
                <a:sym typeface="Open Sans Condensed Bold"/>
              </a:rPr>
              <a:t>I AM A YOUNG INNOVATOR</a:t>
            </a:r>
          </a:p>
        </p:txBody>
      </p:sp>
      <p:grpSp>
        <p:nvGrpSpPr>
          <p:cNvPr id="10" name="Group 10"/>
          <p:cNvGrpSpPr/>
          <p:nvPr/>
        </p:nvGrpSpPr>
        <p:grpSpPr>
          <a:xfrm>
            <a:off x="13373412" y="7837533"/>
            <a:ext cx="3396610" cy="416750"/>
            <a:chOff x="0" y="0"/>
            <a:chExt cx="4528814" cy="555667"/>
          </a:xfrm>
        </p:grpSpPr>
        <p:sp>
          <p:nvSpPr>
            <p:cNvPr id="11" name="Freeform 11"/>
            <p:cNvSpPr/>
            <p:nvPr/>
          </p:nvSpPr>
          <p:spPr>
            <a:xfrm>
              <a:off x="0" y="50800"/>
              <a:ext cx="504867" cy="504867"/>
            </a:xfrm>
            <a:custGeom>
              <a:avLst/>
              <a:gdLst/>
              <a:ahLst/>
              <a:cxnLst/>
              <a:rect l="l" t="t" r="r" b="b"/>
              <a:pathLst>
                <a:path w="504867" h="504867">
                  <a:moveTo>
                    <a:pt x="0" y="0"/>
                  </a:moveTo>
                  <a:lnTo>
                    <a:pt x="504867" y="0"/>
                  </a:lnTo>
                  <a:lnTo>
                    <a:pt x="504867" y="504867"/>
                  </a:lnTo>
                  <a:lnTo>
                    <a:pt x="0" y="50486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2" name="TextBox 12"/>
            <p:cNvSpPr txBox="1"/>
            <p:nvPr/>
          </p:nvSpPr>
          <p:spPr>
            <a:xfrm>
              <a:off x="618609" y="-38100"/>
              <a:ext cx="3910205" cy="515620"/>
            </a:xfrm>
            <a:prstGeom prst="rect">
              <a:avLst/>
            </a:prstGeom>
          </p:spPr>
          <p:txBody>
            <a:bodyPr lIns="0" tIns="0" rIns="0" bIns="0" rtlCol="0" anchor="t">
              <a:spAutoFit/>
            </a:bodyPr>
            <a:lstStyle/>
            <a:p>
              <a:pPr algn="l">
                <a:lnSpc>
                  <a:spcPts val="3359"/>
                </a:lnSpc>
              </a:pPr>
              <a:r>
                <a:rPr lang="en-US" sz="2400" b="1">
                  <a:solidFill>
                    <a:srgbClr val="FFFFFF"/>
                  </a:solidFill>
                  <a:latin typeface="Open Sans Medium"/>
                  <a:ea typeface="Open Sans Medium"/>
                  <a:cs typeface="Open Sans Medium"/>
                  <a:sym typeface="Open Sans Medium"/>
                </a:rPr>
                <a:t>www.codeavour.org</a:t>
              </a:r>
            </a:p>
          </p:txBody>
        </p:sp>
      </p:grpSp>
      <p:sp>
        <p:nvSpPr>
          <p:cNvPr id="13" name="Freeform 13"/>
          <p:cNvSpPr/>
          <p:nvPr/>
        </p:nvSpPr>
        <p:spPr>
          <a:xfrm>
            <a:off x="12678343" y="9154338"/>
            <a:ext cx="4805799" cy="589158"/>
          </a:xfrm>
          <a:custGeom>
            <a:avLst/>
            <a:gdLst/>
            <a:ahLst/>
            <a:cxnLst/>
            <a:rect l="l" t="t" r="r" b="b"/>
            <a:pathLst>
              <a:path w="4805799" h="589158">
                <a:moveTo>
                  <a:pt x="0" y="0"/>
                </a:moveTo>
                <a:lnTo>
                  <a:pt x="4805799" y="0"/>
                </a:lnTo>
                <a:lnTo>
                  <a:pt x="4805799" y="589158"/>
                </a:lnTo>
                <a:lnTo>
                  <a:pt x="0" y="589158"/>
                </a:lnTo>
                <a:lnTo>
                  <a:pt x="0" y="0"/>
                </a:lnTo>
                <a:close/>
              </a:path>
            </a:pathLst>
          </a:custGeom>
          <a:blipFill>
            <a:blip r:embed="rId4"/>
            <a:stretch>
              <a:fillRect b="-53555"/>
            </a:stretch>
          </a:blipFill>
        </p:spPr>
      </p:sp>
      <p:grpSp>
        <p:nvGrpSpPr>
          <p:cNvPr id="14" name="Group 14"/>
          <p:cNvGrpSpPr/>
          <p:nvPr/>
        </p:nvGrpSpPr>
        <p:grpSpPr>
          <a:xfrm>
            <a:off x="1028700" y="801980"/>
            <a:ext cx="11119750" cy="6290621"/>
            <a:chOff x="0" y="0"/>
            <a:chExt cx="3050315" cy="1725612"/>
          </a:xfrm>
        </p:grpSpPr>
        <p:sp>
          <p:nvSpPr>
            <p:cNvPr id="15" name="Freeform 15"/>
            <p:cNvSpPr/>
            <p:nvPr/>
          </p:nvSpPr>
          <p:spPr>
            <a:xfrm>
              <a:off x="0" y="0"/>
              <a:ext cx="3050315" cy="1725612"/>
            </a:xfrm>
            <a:custGeom>
              <a:avLst/>
              <a:gdLst/>
              <a:ahLst/>
              <a:cxnLst/>
              <a:rect l="l" t="t" r="r" b="b"/>
              <a:pathLst>
                <a:path w="3050315" h="1725612">
                  <a:moveTo>
                    <a:pt x="0" y="0"/>
                  </a:moveTo>
                  <a:lnTo>
                    <a:pt x="3050315" y="0"/>
                  </a:lnTo>
                  <a:lnTo>
                    <a:pt x="3050315" y="1725612"/>
                  </a:lnTo>
                  <a:lnTo>
                    <a:pt x="0" y="1725612"/>
                  </a:lnTo>
                  <a:close/>
                </a:path>
              </a:pathLst>
            </a:custGeom>
            <a:solidFill>
              <a:srgbClr val="FDFDE0"/>
            </a:solidFill>
            <a:ln w="38100" cap="sq">
              <a:solidFill>
                <a:srgbClr val="F9C314"/>
              </a:solidFill>
              <a:prstDash val="solid"/>
              <a:miter/>
            </a:ln>
          </p:spPr>
        </p:sp>
        <p:sp>
          <p:nvSpPr>
            <p:cNvPr id="16" name="TextBox 16"/>
            <p:cNvSpPr txBox="1"/>
            <p:nvPr/>
          </p:nvSpPr>
          <p:spPr>
            <a:xfrm>
              <a:off x="0" y="-28575"/>
              <a:ext cx="3050315" cy="1754187"/>
            </a:xfrm>
            <a:prstGeom prst="rect">
              <a:avLst/>
            </a:prstGeom>
          </p:spPr>
          <p:txBody>
            <a:bodyPr lIns="50800" tIns="50800" rIns="50800" bIns="50800" rtlCol="0" anchor="ctr"/>
            <a:lstStyle/>
            <a:p>
              <a:pPr algn="ctr">
                <a:lnSpc>
                  <a:spcPts val="2520"/>
                </a:lnSpc>
              </a:pPr>
              <a:endParaRPr/>
            </a:p>
          </p:txBody>
        </p:sp>
      </p:grpSp>
      <p:pic>
        <p:nvPicPr>
          <p:cNvPr id="22" name="Picture 21"/>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9896" l="26563" r="91797">
                        <a14:foregroundMark x1="64063" y1="31771" x2="57109" y2="33438"/>
                        <a14:foregroundMark x1="57266" y1="33646" x2="59297" y2="55833"/>
                        <a14:foregroundMark x1="59141" y1="57813" x2="46406" y2="71563"/>
                        <a14:foregroundMark x1="43594" y1="84479" x2="51328" y2="99896"/>
                      </a14:backgroundRemoval>
                    </a14:imgEffect>
                  </a14:imgLayer>
                </a14:imgProps>
              </a:ext>
              <a:ext uri="{28A0092B-C50C-407E-A947-70E740481C1C}">
                <a14:useLocalDpi xmlns:a14="http://schemas.microsoft.com/office/drawing/2010/main" val="0"/>
              </a:ext>
            </a:extLst>
          </a:blip>
          <a:srcRect l="18453"/>
          <a:stretch/>
        </p:blipFill>
        <p:spPr>
          <a:xfrm>
            <a:off x="1676401" y="-1526342"/>
            <a:ext cx="9371392" cy="861894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6171</TotalTime>
  <Words>290</Words>
  <Application>Microsoft Office PowerPoint</Application>
  <PresentationFormat>Custom</PresentationFormat>
  <Paragraphs>26</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Open Sans Condensed Bold</vt:lpstr>
      <vt:lpstr>Open Sans Medium</vt:lpstr>
      <vt:lpstr>Calibri</vt:lpstr>
      <vt:lpstr>Open Sans Bold</vt:lpstr>
      <vt:lpstr>Open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 1 Project Submission PPT</dc:title>
  <dc:creator>trf</dc:creator>
  <cp:lastModifiedBy>Maher</cp:lastModifiedBy>
  <cp:revision>15</cp:revision>
  <dcterms:created xsi:type="dcterms:W3CDTF">2006-08-16T00:00:00Z</dcterms:created>
  <dcterms:modified xsi:type="dcterms:W3CDTF">2025-01-30T10:55:34Z</dcterms:modified>
  <dc:identifier>DAF5AtEXtD4</dc:identifier>
</cp:coreProperties>
</file>